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media/media1.gif" ContentType="video/unknown"/>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media2.gif" ContentType="video/unknown"/>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media3.gif" ContentType="video/unknown"/>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22"/>
  </p:notesMasterIdLst>
  <p:handoutMasterIdLst>
    <p:handoutMasterId r:id="rId23"/>
  </p:handoutMasterIdLst>
  <p:sldIdLst>
    <p:sldId id="258" r:id="rId2"/>
    <p:sldId id="312" r:id="rId3"/>
    <p:sldId id="339" r:id="rId4"/>
    <p:sldId id="295" r:id="rId5"/>
    <p:sldId id="342" r:id="rId6"/>
    <p:sldId id="287" r:id="rId7"/>
    <p:sldId id="303" r:id="rId8"/>
    <p:sldId id="341" r:id="rId9"/>
    <p:sldId id="346" r:id="rId10"/>
    <p:sldId id="355" r:id="rId11"/>
    <p:sldId id="314" r:id="rId12"/>
    <p:sldId id="301" r:id="rId13"/>
    <p:sldId id="343" r:id="rId14"/>
    <p:sldId id="269" r:id="rId15"/>
    <p:sldId id="294" r:id="rId16"/>
    <p:sldId id="351" r:id="rId17"/>
    <p:sldId id="344" r:id="rId18"/>
    <p:sldId id="335" r:id="rId19"/>
    <p:sldId id="357" r:id="rId20"/>
    <p:sldId id="264" r:id="rId21"/>
  </p:sldIdLst>
  <p:sldSz cx="9144000" cy="6858000" type="screen4x3"/>
  <p:notesSz cx="9220200" cy="6946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838" autoAdjust="0"/>
    <p:restoredTop sz="89180" autoAdjust="0"/>
  </p:normalViewPr>
  <p:slideViewPr>
    <p:cSldViewPr>
      <p:cViewPr>
        <p:scale>
          <a:sx n="118" d="100"/>
          <a:sy n="118" d="100"/>
        </p:scale>
        <p:origin x="-1536" y="-1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13BF02-6964-4E38-BBF9-E20E7AEED7F4}"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n-US"/>
        </a:p>
      </dgm:t>
    </dgm:pt>
    <dgm:pt modelId="{7762A216-1601-4C96-8CF5-9263BB269DAA}">
      <dgm:prSet custT="1"/>
      <dgm:spPr>
        <a:solidFill>
          <a:schemeClr val="accent5">
            <a:alpha val="20000"/>
          </a:schemeClr>
        </a:solidFill>
        <a:ln>
          <a:solidFill>
            <a:srgbClr val="92D050"/>
          </a:solidFill>
        </a:ln>
      </dgm:spPr>
      <dgm:t>
        <a:bodyPr lIns="0" tIns="0" rIns="0" bIns="0"/>
        <a:lstStyle/>
        <a:p>
          <a:pPr rtl="0"/>
          <a:r>
            <a:rPr lang="el-GR" sz="1400" dirty="0" smtClean="0"/>
            <a:t>Δ</a:t>
          </a:r>
          <a:r>
            <a:rPr lang="en-US" sz="1400" dirty="0" smtClean="0"/>
            <a:t>x= 3.0 km</a:t>
          </a:r>
          <a:endParaRPr lang="en-US" sz="1400" dirty="0"/>
        </a:p>
      </dgm:t>
    </dgm:pt>
    <dgm:pt modelId="{03775F51-E4C1-4BED-AF79-30358E2F130D}" type="parTrans" cxnId="{C9568C0F-A249-4733-87A1-D80B4141BD0D}">
      <dgm:prSet/>
      <dgm:spPr/>
      <dgm:t>
        <a:bodyPr/>
        <a:lstStyle/>
        <a:p>
          <a:endParaRPr lang="en-US" sz="1050"/>
        </a:p>
      </dgm:t>
    </dgm:pt>
    <dgm:pt modelId="{4A45F672-BABB-48D6-BF80-68F84312CB4B}" type="sibTrans" cxnId="{C9568C0F-A249-4733-87A1-D80B4141BD0D}">
      <dgm:prSet/>
      <dgm:spPr/>
      <dgm:t>
        <a:bodyPr/>
        <a:lstStyle/>
        <a:p>
          <a:endParaRPr lang="en-US" sz="1050"/>
        </a:p>
      </dgm:t>
    </dgm:pt>
    <dgm:pt modelId="{071EC427-890D-416E-91D8-5ABC8852574E}">
      <dgm:prSet/>
      <dgm:spPr>
        <a:solidFill>
          <a:schemeClr val="accent5">
            <a:alpha val="20000"/>
          </a:schemeClr>
        </a:solidFill>
        <a:ln>
          <a:solidFill>
            <a:srgbClr val="FFFF00"/>
          </a:solidFill>
        </a:ln>
      </dgm:spPr>
      <dgm:t>
        <a:bodyPr lIns="0" tIns="0" rIns="0" bIns="0"/>
        <a:lstStyle/>
        <a:p>
          <a:pPr rtl="0"/>
          <a:r>
            <a:rPr lang="el-GR" dirty="0" smtClean="0"/>
            <a:t>Δ</a:t>
          </a:r>
          <a:r>
            <a:rPr lang="en-US" dirty="0" smtClean="0"/>
            <a:t>x= 2.0 km</a:t>
          </a:r>
          <a:endParaRPr lang="en-US" dirty="0"/>
        </a:p>
      </dgm:t>
    </dgm:pt>
    <dgm:pt modelId="{7A21D547-076D-4BA2-94CE-BB4742A89D2E}" type="parTrans" cxnId="{57CC608B-EC6C-49AC-9767-EDCFD9D903D9}">
      <dgm:prSet/>
      <dgm:spPr/>
      <dgm:t>
        <a:bodyPr/>
        <a:lstStyle/>
        <a:p>
          <a:endParaRPr lang="en-US"/>
        </a:p>
      </dgm:t>
    </dgm:pt>
    <dgm:pt modelId="{E489B12B-DE86-4145-98D3-C882BA26E726}" type="sibTrans" cxnId="{57CC608B-EC6C-49AC-9767-EDCFD9D903D9}">
      <dgm:prSet/>
      <dgm:spPr/>
      <dgm:t>
        <a:bodyPr/>
        <a:lstStyle/>
        <a:p>
          <a:endParaRPr lang="en-US"/>
        </a:p>
      </dgm:t>
    </dgm:pt>
    <dgm:pt modelId="{D2CAE988-B0B4-4D6C-B88A-7F40FB07B5F3}">
      <dgm:prSet/>
      <dgm:spPr>
        <a:solidFill>
          <a:schemeClr val="accent5">
            <a:alpha val="20000"/>
          </a:schemeClr>
        </a:solidFill>
        <a:ln>
          <a:solidFill>
            <a:schemeClr val="accent6"/>
          </a:solidFill>
        </a:ln>
      </dgm:spPr>
      <dgm:t>
        <a:bodyPr lIns="0" tIns="0" rIns="0" bIns="0"/>
        <a:lstStyle/>
        <a:p>
          <a:pPr rtl="0"/>
          <a:r>
            <a:rPr lang="el-GR" dirty="0" smtClean="0"/>
            <a:t>Δ</a:t>
          </a:r>
          <a:r>
            <a:rPr lang="en-US" dirty="0" smtClean="0"/>
            <a:t>x= 1.0 km</a:t>
          </a:r>
          <a:endParaRPr lang="en-US" dirty="0"/>
        </a:p>
      </dgm:t>
    </dgm:pt>
    <dgm:pt modelId="{51E34506-AB6E-4FE1-9D52-06FC6E57C50C}" type="parTrans" cxnId="{87DC1974-00DF-44F7-88E2-8D5B2C2540BF}">
      <dgm:prSet/>
      <dgm:spPr/>
      <dgm:t>
        <a:bodyPr/>
        <a:lstStyle/>
        <a:p>
          <a:endParaRPr lang="en-US"/>
        </a:p>
      </dgm:t>
    </dgm:pt>
    <dgm:pt modelId="{4CD03D97-38FA-44C8-B775-9912B8DE7DDC}" type="sibTrans" cxnId="{87DC1974-00DF-44F7-88E2-8D5B2C2540BF}">
      <dgm:prSet/>
      <dgm:spPr/>
      <dgm:t>
        <a:bodyPr/>
        <a:lstStyle/>
        <a:p>
          <a:endParaRPr lang="en-US"/>
        </a:p>
      </dgm:t>
    </dgm:pt>
    <dgm:pt modelId="{230E3F43-8324-4E65-9948-1A5B2FFB94D8}">
      <dgm:prSet/>
      <dgm:spPr>
        <a:solidFill>
          <a:schemeClr val="accent5">
            <a:alpha val="20000"/>
          </a:schemeClr>
        </a:solidFill>
        <a:ln>
          <a:solidFill>
            <a:srgbClr val="FF0000"/>
          </a:solidFill>
        </a:ln>
      </dgm:spPr>
      <dgm:t>
        <a:bodyPr lIns="0" tIns="0" rIns="0" bIns="0"/>
        <a:lstStyle/>
        <a:p>
          <a:pPr rtl="0"/>
          <a:r>
            <a:rPr lang="el-GR" dirty="0" smtClean="0"/>
            <a:t>Δ</a:t>
          </a:r>
          <a:r>
            <a:rPr lang="en-US" dirty="0" smtClean="0"/>
            <a:t>x= 0.5 km</a:t>
          </a:r>
          <a:endParaRPr lang="en-US" dirty="0"/>
        </a:p>
      </dgm:t>
    </dgm:pt>
    <dgm:pt modelId="{2CDB58AF-AA4D-425F-9418-6B00B5657B6E}" type="parTrans" cxnId="{FEB96B93-D579-41BB-8DE5-1B87B37434E3}">
      <dgm:prSet/>
      <dgm:spPr/>
      <dgm:t>
        <a:bodyPr/>
        <a:lstStyle/>
        <a:p>
          <a:endParaRPr lang="en-US"/>
        </a:p>
      </dgm:t>
    </dgm:pt>
    <dgm:pt modelId="{B2C578D1-325A-4D7C-8AB9-161D19884D86}" type="sibTrans" cxnId="{FEB96B93-D579-41BB-8DE5-1B87B37434E3}">
      <dgm:prSet/>
      <dgm:spPr/>
      <dgm:t>
        <a:bodyPr/>
        <a:lstStyle/>
        <a:p>
          <a:endParaRPr lang="en-US"/>
        </a:p>
      </dgm:t>
    </dgm:pt>
    <dgm:pt modelId="{47DA17D3-940E-4EE9-B5BE-5F3B2C2EB6B5}" type="pres">
      <dgm:prSet presAssocID="{7F13BF02-6964-4E38-BBF9-E20E7AEED7F4}" presName="compositeShape" presStyleCnt="0">
        <dgm:presLayoutVars>
          <dgm:dir/>
          <dgm:resizeHandles/>
        </dgm:presLayoutVars>
      </dgm:prSet>
      <dgm:spPr/>
      <dgm:t>
        <a:bodyPr/>
        <a:lstStyle/>
        <a:p>
          <a:endParaRPr lang="en-US"/>
        </a:p>
      </dgm:t>
    </dgm:pt>
    <dgm:pt modelId="{6E709B8C-303E-46B0-B458-A882C55A5BCD}" type="pres">
      <dgm:prSet presAssocID="{7F13BF02-6964-4E38-BBF9-E20E7AEED7F4}" presName="pyramid" presStyleLbl="node1" presStyleIdx="0" presStyleCnt="1" custAng="10800000" custFlipVert="1" custFlipHor="1" custScaleX="3265" custScaleY="2000" custLinFactNeighborX="53065"/>
      <dgm:spPr/>
    </dgm:pt>
    <dgm:pt modelId="{24A9D2D8-3155-4A45-AD19-13704E64FE8A}" type="pres">
      <dgm:prSet presAssocID="{7F13BF02-6964-4E38-BBF9-E20E7AEED7F4}" presName="theList" presStyleCnt="0"/>
      <dgm:spPr/>
    </dgm:pt>
    <dgm:pt modelId="{B5A4F418-9F16-485D-AF97-8C495451369A}" type="pres">
      <dgm:prSet presAssocID="{7762A216-1601-4C96-8CF5-9263BB269DAA}" presName="aNode" presStyleLbl="fgAcc1" presStyleIdx="0" presStyleCnt="4" custScaleX="61880" custScaleY="16767" custLinFactX="-19950" custLinFactY="97612" custLinFactNeighborX="-100000" custLinFactNeighborY="100000">
        <dgm:presLayoutVars>
          <dgm:bulletEnabled val="1"/>
        </dgm:presLayoutVars>
      </dgm:prSet>
      <dgm:spPr/>
      <dgm:t>
        <a:bodyPr/>
        <a:lstStyle/>
        <a:p>
          <a:endParaRPr lang="en-US"/>
        </a:p>
      </dgm:t>
    </dgm:pt>
    <dgm:pt modelId="{E20E7F27-C612-4412-8F16-2B6B4F0B82FE}" type="pres">
      <dgm:prSet presAssocID="{7762A216-1601-4C96-8CF5-9263BB269DAA}" presName="aSpace" presStyleCnt="0"/>
      <dgm:spPr/>
    </dgm:pt>
    <dgm:pt modelId="{3A80147D-BDF1-4F1F-961B-19D43C244EAB}" type="pres">
      <dgm:prSet presAssocID="{071EC427-890D-416E-91D8-5ABC8852574E}" presName="aNode" presStyleLbl="fgAcc1" presStyleIdx="1" presStyleCnt="4" custScaleX="61880" custScaleY="16767" custLinFactY="68345" custLinFactNeighborX="-43368" custLinFactNeighborY="100000">
        <dgm:presLayoutVars>
          <dgm:bulletEnabled val="1"/>
        </dgm:presLayoutVars>
      </dgm:prSet>
      <dgm:spPr/>
      <dgm:t>
        <a:bodyPr/>
        <a:lstStyle/>
        <a:p>
          <a:endParaRPr lang="en-US"/>
        </a:p>
      </dgm:t>
    </dgm:pt>
    <dgm:pt modelId="{18FCC585-FEEC-42E0-A43B-24D1EDC45159}" type="pres">
      <dgm:prSet presAssocID="{071EC427-890D-416E-91D8-5ABC8852574E}" presName="aSpace" presStyleCnt="0"/>
      <dgm:spPr/>
    </dgm:pt>
    <dgm:pt modelId="{3EE0FC4E-04B7-4AAF-B67B-8675C2DD67B2}" type="pres">
      <dgm:prSet presAssocID="{D2CAE988-B0B4-4D6C-B88A-7F40FB07B5F3}" presName="aNode" presStyleLbl="fgAcc1" presStyleIdx="2" presStyleCnt="4" custScaleX="61880" custScaleY="16767" custLinFactY="39078" custLinFactNeighborX="33896" custLinFactNeighborY="100000">
        <dgm:presLayoutVars>
          <dgm:bulletEnabled val="1"/>
        </dgm:presLayoutVars>
      </dgm:prSet>
      <dgm:spPr/>
      <dgm:t>
        <a:bodyPr/>
        <a:lstStyle/>
        <a:p>
          <a:endParaRPr lang="en-US"/>
        </a:p>
      </dgm:t>
    </dgm:pt>
    <dgm:pt modelId="{96482918-ABE9-4720-916B-44C86E8A2421}" type="pres">
      <dgm:prSet presAssocID="{D2CAE988-B0B4-4D6C-B88A-7F40FB07B5F3}" presName="aSpace" presStyleCnt="0"/>
      <dgm:spPr/>
    </dgm:pt>
    <dgm:pt modelId="{887473C8-5C49-433F-8A3B-262B6A2C0D48}" type="pres">
      <dgm:prSet presAssocID="{230E3F43-8324-4E65-9948-1A5B2FFB94D8}" presName="aNode" presStyleLbl="fgAcc1" presStyleIdx="3" presStyleCnt="4" custScaleX="61880" custScaleY="16767" custLinFactX="15948" custLinFactY="9811" custLinFactNeighborX="100000" custLinFactNeighborY="100000">
        <dgm:presLayoutVars>
          <dgm:bulletEnabled val="1"/>
        </dgm:presLayoutVars>
      </dgm:prSet>
      <dgm:spPr/>
      <dgm:t>
        <a:bodyPr/>
        <a:lstStyle/>
        <a:p>
          <a:endParaRPr lang="en-US"/>
        </a:p>
      </dgm:t>
    </dgm:pt>
    <dgm:pt modelId="{D1A0E9DC-D94B-48E7-8719-0B141BC7EBCE}" type="pres">
      <dgm:prSet presAssocID="{230E3F43-8324-4E65-9948-1A5B2FFB94D8}" presName="aSpace" presStyleCnt="0"/>
      <dgm:spPr/>
    </dgm:pt>
  </dgm:ptLst>
  <dgm:cxnLst>
    <dgm:cxn modelId="{A633D818-842B-445E-B2BE-307142655281}" type="presOf" srcId="{D2CAE988-B0B4-4D6C-B88A-7F40FB07B5F3}" destId="{3EE0FC4E-04B7-4AAF-B67B-8675C2DD67B2}" srcOrd="0" destOrd="0" presId="urn:microsoft.com/office/officeart/2005/8/layout/pyramid2"/>
    <dgm:cxn modelId="{BC6A08B9-ED98-46D8-83BF-5D01F50CD0AB}" type="presOf" srcId="{230E3F43-8324-4E65-9948-1A5B2FFB94D8}" destId="{887473C8-5C49-433F-8A3B-262B6A2C0D48}" srcOrd="0" destOrd="0" presId="urn:microsoft.com/office/officeart/2005/8/layout/pyramid2"/>
    <dgm:cxn modelId="{57CC608B-EC6C-49AC-9767-EDCFD9D903D9}" srcId="{7F13BF02-6964-4E38-BBF9-E20E7AEED7F4}" destId="{071EC427-890D-416E-91D8-5ABC8852574E}" srcOrd="1" destOrd="0" parTransId="{7A21D547-076D-4BA2-94CE-BB4742A89D2E}" sibTransId="{E489B12B-DE86-4145-98D3-C882BA26E726}"/>
    <dgm:cxn modelId="{C9568C0F-A249-4733-87A1-D80B4141BD0D}" srcId="{7F13BF02-6964-4E38-BBF9-E20E7AEED7F4}" destId="{7762A216-1601-4C96-8CF5-9263BB269DAA}" srcOrd="0" destOrd="0" parTransId="{03775F51-E4C1-4BED-AF79-30358E2F130D}" sibTransId="{4A45F672-BABB-48D6-BF80-68F84312CB4B}"/>
    <dgm:cxn modelId="{966E0ED5-8CE9-4556-8E87-F1579B59F271}" type="presOf" srcId="{7F13BF02-6964-4E38-BBF9-E20E7AEED7F4}" destId="{47DA17D3-940E-4EE9-B5BE-5F3B2C2EB6B5}" srcOrd="0" destOrd="0" presId="urn:microsoft.com/office/officeart/2005/8/layout/pyramid2"/>
    <dgm:cxn modelId="{FEB96B93-D579-41BB-8DE5-1B87B37434E3}" srcId="{7F13BF02-6964-4E38-BBF9-E20E7AEED7F4}" destId="{230E3F43-8324-4E65-9948-1A5B2FFB94D8}" srcOrd="3" destOrd="0" parTransId="{2CDB58AF-AA4D-425F-9418-6B00B5657B6E}" sibTransId="{B2C578D1-325A-4D7C-8AB9-161D19884D86}"/>
    <dgm:cxn modelId="{87DC1974-00DF-44F7-88E2-8D5B2C2540BF}" srcId="{7F13BF02-6964-4E38-BBF9-E20E7AEED7F4}" destId="{D2CAE988-B0B4-4D6C-B88A-7F40FB07B5F3}" srcOrd="2" destOrd="0" parTransId="{51E34506-AB6E-4FE1-9D52-06FC6E57C50C}" sibTransId="{4CD03D97-38FA-44C8-B775-9912B8DE7DDC}"/>
    <dgm:cxn modelId="{E3514727-8227-403E-A0A1-6E0BB973DCB9}" type="presOf" srcId="{071EC427-890D-416E-91D8-5ABC8852574E}" destId="{3A80147D-BDF1-4F1F-961B-19D43C244EAB}" srcOrd="0" destOrd="0" presId="urn:microsoft.com/office/officeart/2005/8/layout/pyramid2"/>
    <dgm:cxn modelId="{9FCF37E5-FA2A-4840-8B96-A63B9CEDFA8A}" type="presOf" srcId="{7762A216-1601-4C96-8CF5-9263BB269DAA}" destId="{B5A4F418-9F16-485D-AF97-8C495451369A}" srcOrd="0" destOrd="0" presId="urn:microsoft.com/office/officeart/2005/8/layout/pyramid2"/>
    <dgm:cxn modelId="{1A2181EA-4AD3-4969-BC00-430CF459273C}" type="presParOf" srcId="{47DA17D3-940E-4EE9-B5BE-5F3B2C2EB6B5}" destId="{6E709B8C-303E-46B0-B458-A882C55A5BCD}" srcOrd="0" destOrd="0" presId="urn:microsoft.com/office/officeart/2005/8/layout/pyramid2"/>
    <dgm:cxn modelId="{1F7AB6AA-13E6-477A-836C-8C96E8255F49}" type="presParOf" srcId="{47DA17D3-940E-4EE9-B5BE-5F3B2C2EB6B5}" destId="{24A9D2D8-3155-4A45-AD19-13704E64FE8A}" srcOrd="1" destOrd="0" presId="urn:microsoft.com/office/officeart/2005/8/layout/pyramid2"/>
    <dgm:cxn modelId="{27B52E44-9169-4F46-8C86-8236EF4D8726}" type="presParOf" srcId="{24A9D2D8-3155-4A45-AD19-13704E64FE8A}" destId="{B5A4F418-9F16-485D-AF97-8C495451369A}" srcOrd="0" destOrd="0" presId="urn:microsoft.com/office/officeart/2005/8/layout/pyramid2"/>
    <dgm:cxn modelId="{D480A132-AC70-4318-8D73-FD87277FBB47}" type="presParOf" srcId="{24A9D2D8-3155-4A45-AD19-13704E64FE8A}" destId="{E20E7F27-C612-4412-8F16-2B6B4F0B82FE}" srcOrd="1" destOrd="0" presId="urn:microsoft.com/office/officeart/2005/8/layout/pyramid2"/>
    <dgm:cxn modelId="{4FED164D-265B-4692-B023-B782D2093B78}" type="presParOf" srcId="{24A9D2D8-3155-4A45-AD19-13704E64FE8A}" destId="{3A80147D-BDF1-4F1F-961B-19D43C244EAB}" srcOrd="2" destOrd="0" presId="urn:microsoft.com/office/officeart/2005/8/layout/pyramid2"/>
    <dgm:cxn modelId="{5EE97539-3CB8-4BB7-9057-796ECDE810E5}" type="presParOf" srcId="{24A9D2D8-3155-4A45-AD19-13704E64FE8A}" destId="{18FCC585-FEEC-42E0-A43B-24D1EDC45159}" srcOrd="3" destOrd="0" presId="urn:microsoft.com/office/officeart/2005/8/layout/pyramid2"/>
    <dgm:cxn modelId="{07C1987A-9500-4166-BA29-E02623A26849}" type="presParOf" srcId="{24A9D2D8-3155-4A45-AD19-13704E64FE8A}" destId="{3EE0FC4E-04B7-4AAF-B67B-8675C2DD67B2}" srcOrd="4" destOrd="0" presId="urn:microsoft.com/office/officeart/2005/8/layout/pyramid2"/>
    <dgm:cxn modelId="{59FCE0B5-483E-4C19-B83C-6F736F3B4067}" type="presParOf" srcId="{24A9D2D8-3155-4A45-AD19-13704E64FE8A}" destId="{96482918-ABE9-4720-916B-44C86E8A2421}" srcOrd="5" destOrd="0" presId="urn:microsoft.com/office/officeart/2005/8/layout/pyramid2"/>
    <dgm:cxn modelId="{BBF296BD-FB8F-4D3E-ABA6-249D9C4F9872}" type="presParOf" srcId="{24A9D2D8-3155-4A45-AD19-13704E64FE8A}" destId="{887473C8-5C49-433F-8A3B-262B6A2C0D48}" srcOrd="6" destOrd="0" presId="urn:microsoft.com/office/officeart/2005/8/layout/pyramid2"/>
    <dgm:cxn modelId="{043F1A5D-2058-4267-87E3-7ECB4DF227E1}" type="presParOf" srcId="{24A9D2D8-3155-4A45-AD19-13704E64FE8A}" destId="{D1A0E9DC-D94B-48E7-8719-0B141BC7EBCE}"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709B8C-303E-46B0-B458-A882C55A5BCD}">
      <dsp:nvSpPr>
        <dsp:cNvPr id="0" name=""/>
        <dsp:cNvSpPr/>
      </dsp:nvSpPr>
      <dsp:spPr>
        <a:xfrm rot="10800000" flipH="1" flipV="1">
          <a:off x="3183862" y="1120140"/>
          <a:ext cx="74637" cy="4572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A4F418-9F16-485D-AF97-8C495451369A}">
      <dsp:nvSpPr>
        <dsp:cNvPr id="0" name=""/>
        <dsp:cNvSpPr/>
      </dsp:nvSpPr>
      <dsp:spPr>
        <a:xfrm>
          <a:off x="508991" y="1948085"/>
          <a:ext cx="919474" cy="261717"/>
        </a:xfrm>
        <a:prstGeom prst="roundRect">
          <a:avLst/>
        </a:prstGeom>
        <a:solidFill>
          <a:schemeClr val="accent5">
            <a:alpha val="20000"/>
          </a:schemeClr>
        </a:solidFill>
        <a:ln w="25400"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22300" rtl="0">
            <a:lnSpc>
              <a:spcPct val="90000"/>
            </a:lnSpc>
            <a:spcBef>
              <a:spcPct val="0"/>
            </a:spcBef>
            <a:spcAft>
              <a:spcPct val="35000"/>
            </a:spcAft>
          </a:pPr>
          <a:r>
            <a:rPr lang="el-GR" sz="1400" kern="1200" dirty="0" smtClean="0"/>
            <a:t>Δ</a:t>
          </a:r>
          <a:r>
            <a:rPr lang="en-US" sz="1400" kern="1200" dirty="0" smtClean="0"/>
            <a:t>x= 3.0 km</a:t>
          </a:r>
          <a:endParaRPr lang="en-US" sz="1400" kern="1200" dirty="0"/>
        </a:p>
      </dsp:txBody>
      <dsp:txXfrm>
        <a:off x="521767" y="1960861"/>
        <a:ext cx="893922" cy="236165"/>
      </dsp:txXfrm>
    </dsp:sp>
    <dsp:sp modelId="{3A80147D-BDF1-4F1F-961B-19D43C244EAB}">
      <dsp:nvSpPr>
        <dsp:cNvPr id="0" name=""/>
        <dsp:cNvSpPr/>
      </dsp:nvSpPr>
      <dsp:spPr>
        <a:xfrm>
          <a:off x="1646923" y="1948085"/>
          <a:ext cx="919474" cy="261717"/>
        </a:xfrm>
        <a:prstGeom prst="roundRect">
          <a:avLst/>
        </a:prstGeom>
        <a:solidFill>
          <a:schemeClr val="accent5">
            <a:alpha val="20000"/>
          </a:schemeClr>
        </a:solidFill>
        <a:ln w="25400" cap="flat" cmpd="sng" algn="ctr">
          <a:solidFill>
            <a:srgbClr val="FFFF00"/>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66750" rtl="0">
            <a:lnSpc>
              <a:spcPct val="90000"/>
            </a:lnSpc>
            <a:spcBef>
              <a:spcPct val="0"/>
            </a:spcBef>
            <a:spcAft>
              <a:spcPct val="35000"/>
            </a:spcAft>
          </a:pPr>
          <a:r>
            <a:rPr lang="el-GR" sz="1500" kern="1200" dirty="0" smtClean="0"/>
            <a:t>Δ</a:t>
          </a:r>
          <a:r>
            <a:rPr lang="en-US" sz="1500" kern="1200" dirty="0" smtClean="0"/>
            <a:t>x= 2.0 km</a:t>
          </a:r>
          <a:endParaRPr lang="en-US" sz="1500" kern="1200" dirty="0"/>
        </a:p>
      </dsp:txBody>
      <dsp:txXfrm>
        <a:off x="1659699" y="1960861"/>
        <a:ext cx="893922" cy="236165"/>
      </dsp:txXfrm>
    </dsp:sp>
    <dsp:sp modelId="{3EE0FC4E-04B7-4AAF-B67B-8675C2DD67B2}">
      <dsp:nvSpPr>
        <dsp:cNvPr id="0" name=""/>
        <dsp:cNvSpPr/>
      </dsp:nvSpPr>
      <dsp:spPr>
        <a:xfrm>
          <a:off x="2794988" y="1948085"/>
          <a:ext cx="919474" cy="261717"/>
        </a:xfrm>
        <a:prstGeom prst="roundRect">
          <a:avLst/>
        </a:prstGeom>
        <a:solidFill>
          <a:schemeClr val="accent5">
            <a:alpha val="20000"/>
          </a:schemeClr>
        </a:solidFill>
        <a:ln w="25400" cap="flat" cmpd="sng" algn="ctr">
          <a:solidFill>
            <a:schemeClr val="accent6"/>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66750" rtl="0">
            <a:lnSpc>
              <a:spcPct val="90000"/>
            </a:lnSpc>
            <a:spcBef>
              <a:spcPct val="0"/>
            </a:spcBef>
            <a:spcAft>
              <a:spcPct val="35000"/>
            </a:spcAft>
          </a:pPr>
          <a:r>
            <a:rPr lang="el-GR" sz="1500" kern="1200" dirty="0" smtClean="0"/>
            <a:t>Δ</a:t>
          </a:r>
          <a:r>
            <a:rPr lang="en-US" sz="1500" kern="1200" dirty="0" smtClean="0"/>
            <a:t>x= 1.0 km</a:t>
          </a:r>
          <a:endParaRPr lang="en-US" sz="1500" kern="1200" dirty="0"/>
        </a:p>
      </dsp:txBody>
      <dsp:txXfrm>
        <a:off x="2807764" y="1960861"/>
        <a:ext cx="893922" cy="236165"/>
      </dsp:txXfrm>
    </dsp:sp>
    <dsp:sp modelId="{887473C8-5C49-433F-8A3B-262B6A2C0D48}">
      <dsp:nvSpPr>
        <dsp:cNvPr id="0" name=""/>
        <dsp:cNvSpPr/>
      </dsp:nvSpPr>
      <dsp:spPr>
        <a:xfrm>
          <a:off x="4014199" y="1948085"/>
          <a:ext cx="919474" cy="261717"/>
        </a:xfrm>
        <a:prstGeom prst="roundRect">
          <a:avLst/>
        </a:prstGeom>
        <a:solidFill>
          <a:schemeClr val="accent5">
            <a:alpha val="2000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66750" rtl="0">
            <a:lnSpc>
              <a:spcPct val="90000"/>
            </a:lnSpc>
            <a:spcBef>
              <a:spcPct val="0"/>
            </a:spcBef>
            <a:spcAft>
              <a:spcPct val="35000"/>
            </a:spcAft>
          </a:pPr>
          <a:r>
            <a:rPr lang="el-GR" sz="1500" kern="1200" dirty="0" smtClean="0"/>
            <a:t>Δ</a:t>
          </a:r>
          <a:r>
            <a:rPr lang="en-US" sz="1500" kern="1200" dirty="0" smtClean="0"/>
            <a:t>x= 0.5 km</a:t>
          </a:r>
          <a:endParaRPr lang="en-US" sz="1500" kern="1200" dirty="0"/>
        </a:p>
      </dsp:txBody>
      <dsp:txXfrm>
        <a:off x="4026975" y="1960861"/>
        <a:ext cx="893922" cy="236165"/>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95420" cy="347345"/>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sz="quarter" idx="1"/>
          </p:nvPr>
        </p:nvSpPr>
        <p:spPr>
          <a:xfrm>
            <a:off x="5222646" y="0"/>
            <a:ext cx="3995420" cy="347345"/>
          </a:xfrm>
          <a:prstGeom prst="rect">
            <a:avLst/>
          </a:prstGeom>
        </p:spPr>
        <p:txBody>
          <a:bodyPr vert="horz" lIns="92382" tIns="46191" rIns="92382" bIns="46191" rtlCol="0"/>
          <a:lstStyle>
            <a:lvl1pPr algn="r">
              <a:defRPr sz="1200"/>
            </a:lvl1pPr>
          </a:lstStyle>
          <a:p>
            <a:fld id="{DCDBAD98-7AE7-4995-841D-1494379366F3}" type="datetimeFigureOut">
              <a:rPr lang="en-US" smtClean="0"/>
              <a:t>2/27/2013</a:t>
            </a:fld>
            <a:endParaRPr lang="en-US"/>
          </a:p>
        </p:txBody>
      </p:sp>
      <p:sp>
        <p:nvSpPr>
          <p:cNvPr id="4" name="Footer Placeholder 3"/>
          <p:cNvSpPr>
            <a:spLocks noGrp="1"/>
          </p:cNvSpPr>
          <p:nvPr>
            <p:ph type="ftr" sz="quarter" idx="2"/>
          </p:nvPr>
        </p:nvSpPr>
        <p:spPr>
          <a:xfrm>
            <a:off x="0" y="6598350"/>
            <a:ext cx="3995420" cy="347345"/>
          </a:xfrm>
          <a:prstGeom prst="rect">
            <a:avLst/>
          </a:prstGeom>
        </p:spPr>
        <p:txBody>
          <a:bodyPr vert="horz" lIns="92382" tIns="46191" rIns="92382" bIns="46191" rtlCol="0" anchor="b"/>
          <a:lstStyle>
            <a:lvl1pPr algn="l">
              <a:defRPr sz="1200"/>
            </a:lvl1pPr>
          </a:lstStyle>
          <a:p>
            <a:endParaRPr lang="en-US"/>
          </a:p>
        </p:txBody>
      </p:sp>
      <p:sp>
        <p:nvSpPr>
          <p:cNvPr id="5" name="Slide Number Placeholder 4"/>
          <p:cNvSpPr>
            <a:spLocks noGrp="1"/>
          </p:cNvSpPr>
          <p:nvPr>
            <p:ph type="sldNum" sz="quarter" idx="3"/>
          </p:nvPr>
        </p:nvSpPr>
        <p:spPr>
          <a:xfrm>
            <a:off x="5222646" y="6598350"/>
            <a:ext cx="3995420" cy="347345"/>
          </a:xfrm>
          <a:prstGeom prst="rect">
            <a:avLst/>
          </a:prstGeom>
        </p:spPr>
        <p:txBody>
          <a:bodyPr vert="horz" lIns="92382" tIns="46191" rIns="92382" bIns="46191" rtlCol="0" anchor="b"/>
          <a:lstStyle>
            <a:lvl1pPr algn="r">
              <a:defRPr sz="1200"/>
            </a:lvl1pPr>
          </a:lstStyle>
          <a:p>
            <a:fld id="{65662AE4-47A0-478B-B77E-7377019ECA69}" type="slidenum">
              <a:rPr lang="en-US" smtClean="0"/>
              <a:t>‹#›</a:t>
            </a:fld>
            <a:endParaRPr lang="en-US"/>
          </a:p>
        </p:txBody>
      </p:sp>
    </p:spTree>
    <p:extLst>
      <p:ext uri="{BB962C8B-B14F-4D97-AF65-F5344CB8AC3E}">
        <p14:creationId xmlns:p14="http://schemas.microsoft.com/office/powerpoint/2010/main" val="3642763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95420" cy="347345"/>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idx="1"/>
          </p:nvPr>
        </p:nvSpPr>
        <p:spPr>
          <a:xfrm>
            <a:off x="5222646" y="0"/>
            <a:ext cx="3995420" cy="347345"/>
          </a:xfrm>
          <a:prstGeom prst="rect">
            <a:avLst/>
          </a:prstGeom>
        </p:spPr>
        <p:txBody>
          <a:bodyPr vert="horz" lIns="92382" tIns="46191" rIns="92382" bIns="46191" rtlCol="0"/>
          <a:lstStyle>
            <a:lvl1pPr algn="r">
              <a:defRPr sz="1200"/>
            </a:lvl1pPr>
          </a:lstStyle>
          <a:p>
            <a:fld id="{A3EB6523-2FD9-4D2B-8E62-C93F6CF61A6E}" type="datetimeFigureOut">
              <a:rPr lang="en-US" smtClean="0"/>
              <a:t>2/27/2013</a:t>
            </a:fld>
            <a:endParaRPr lang="en-US"/>
          </a:p>
        </p:txBody>
      </p:sp>
      <p:sp>
        <p:nvSpPr>
          <p:cNvPr id="4" name="Slide Image Placeholder 3"/>
          <p:cNvSpPr>
            <a:spLocks noGrp="1" noRot="1" noChangeAspect="1"/>
          </p:cNvSpPr>
          <p:nvPr>
            <p:ph type="sldImg" idx="2"/>
          </p:nvPr>
        </p:nvSpPr>
        <p:spPr>
          <a:xfrm>
            <a:off x="2873375" y="520700"/>
            <a:ext cx="3473450" cy="2605088"/>
          </a:xfrm>
          <a:prstGeom prst="rect">
            <a:avLst/>
          </a:prstGeom>
          <a:noFill/>
          <a:ln w="12700">
            <a:solidFill>
              <a:prstClr val="black"/>
            </a:solidFill>
          </a:ln>
        </p:spPr>
        <p:txBody>
          <a:bodyPr vert="horz" lIns="92382" tIns="46191" rIns="92382" bIns="46191" rtlCol="0" anchor="ctr"/>
          <a:lstStyle/>
          <a:p>
            <a:endParaRPr lang="en-US"/>
          </a:p>
        </p:txBody>
      </p:sp>
      <p:sp>
        <p:nvSpPr>
          <p:cNvPr id="5" name="Notes Placeholder 4"/>
          <p:cNvSpPr>
            <a:spLocks noGrp="1"/>
          </p:cNvSpPr>
          <p:nvPr>
            <p:ph type="body" sz="quarter" idx="3"/>
          </p:nvPr>
        </p:nvSpPr>
        <p:spPr>
          <a:xfrm>
            <a:off x="922020" y="3299778"/>
            <a:ext cx="7376160" cy="3126105"/>
          </a:xfrm>
          <a:prstGeom prst="rect">
            <a:avLst/>
          </a:prstGeom>
        </p:spPr>
        <p:txBody>
          <a:bodyPr vert="horz" lIns="92382" tIns="46191" rIns="92382" bIns="4619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98350"/>
            <a:ext cx="3995420" cy="347345"/>
          </a:xfrm>
          <a:prstGeom prst="rect">
            <a:avLst/>
          </a:prstGeom>
        </p:spPr>
        <p:txBody>
          <a:bodyPr vert="horz" lIns="92382" tIns="46191" rIns="92382" bIns="46191" rtlCol="0" anchor="b"/>
          <a:lstStyle>
            <a:lvl1pPr algn="l">
              <a:defRPr sz="1200"/>
            </a:lvl1pPr>
          </a:lstStyle>
          <a:p>
            <a:endParaRPr lang="en-US"/>
          </a:p>
        </p:txBody>
      </p:sp>
      <p:sp>
        <p:nvSpPr>
          <p:cNvPr id="7" name="Slide Number Placeholder 6"/>
          <p:cNvSpPr>
            <a:spLocks noGrp="1"/>
          </p:cNvSpPr>
          <p:nvPr>
            <p:ph type="sldNum" sz="quarter" idx="5"/>
          </p:nvPr>
        </p:nvSpPr>
        <p:spPr>
          <a:xfrm>
            <a:off x="5222646" y="6598350"/>
            <a:ext cx="3995420" cy="347345"/>
          </a:xfrm>
          <a:prstGeom prst="rect">
            <a:avLst/>
          </a:prstGeom>
        </p:spPr>
        <p:txBody>
          <a:bodyPr vert="horz" lIns="92382" tIns="46191" rIns="92382" bIns="46191" rtlCol="0" anchor="b"/>
          <a:lstStyle>
            <a:lvl1pPr algn="r">
              <a:defRPr sz="1200"/>
            </a:lvl1pPr>
          </a:lstStyle>
          <a:p>
            <a:fld id="{5D954838-1278-4578-B9CE-52CE14BF6DBC}" type="slidenum">
              <a:rPr lang="en-US" smtClean="0"/>
              <a:t>‹#›</a:t>
            </a:fld>
            <a:endParaRPr lang="en-US"/>
          </a:p>
        </p:txBody>
      </p:sp>
    </p:spTree>
    <p:extLst>
      <p:ext uri="{BB962C8B-B14F-4D97-AF65-F5344CB8AC3E}">
        <p14:creationId xmlns:p14="http://schemas.microsoft.com/office/powerpoint/2010/main" val="2109971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DBDA054C-7967-D745-8AA7-214CB8B0BC1D}" type="slidenum">
              <a:rPr lang="en-US">
                <a:latin typeface="Times New Roman" pitchFamily="-110" charset="0"/>
              </a:rPr>
              <a:pPr/>
              <a:t>2</a:t>
            </a:fld>
            <a:endParaRPr lang="en-US">
              <a:latin typeface="Times New Roman" pitchFamily="-110"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F2AE3C6F-1946-A54F-85FD-E31D92739E7A}" type="slidenum">
              <a:rPr lang="en-US">
                <a:latin typeface="Times New Roman" pitchFamily="-112" charset="0"/>
              </a:rPr>
              <a:pPr/>
              <a:t>13</a:t>
            </a:fld>
            <a:endParaRPr lang="en-US">
              <a:latin typeface="Times New Roman" pitchFamily="-112" charset="0"/>
            </a:endParaRPr>
          </a:p>
        </p:txBody>
      </p:sp>
      <p:sp>
        <p:nvSpPr>
          <p:cNvPr id="31747" name="Rectangle 2"/>
          <p:cNvSpPr>
            <a:spLocks noGrp="1" noRot="1" noChangeAspect="1" noChangeArrowheads="1"/>
          </p:cNvSpPr>
          <p:nvPr>
            <p:ph type="sldImg"/>
          </p:nvPr>
        </p:nvSpPr>
        <p:spPr>
          <a:xfrm>
            <a:off x="2827338" y="514350"/>
            <a:ext cx="3495675" cy="2622550"/>
          </a:xfrm>
          <a:solidFill>
            <a:srgbClr val="FFFFFF"/>
          </a:solidFill>
          <a:ln/>
        </p:spPr>
      </p:sp>
      <p:sp>
        <p:nvSpPr>
          <p:cNvPr id="31748" name="Rectangle 3"/>
          <p:cNvSpPr>
            <a:spLocks noGrp="1" noChangeArrowheads="1"/>
          </p:cNvSpPr>
          <p:nvPr>
            <p:ph type="body" idx="1"/>
          </p:nvPr>
        </p:nvSpPr>
        <p:spPr>
          <a:xfrm>
            <a:off x="1206615" y="3306734"/>
            <a:ext cx="6831935" cy="3137619"/>
          </a:xfrm>
          <a:solidFill>
            <a:srgbClr val="FFFFFF"/>
          </a:solidFill>
          <a:ln>
            <a:solidFill>
              <a:srgbClr val="000000"/>
            </a:solidFill>
          </a:ln>
        </p:spPr>
        <p:txBody>
          <a:bodyPr lIns="87728" tIns="43864" rIns="87728" bIns="43864"/>
          <a:lstStyle/>
          <a:p>
            <a:r>
              <a:rPr lang="en-US" dirty="0" smtClean="0">
                <a:latin typeface="Times New Roman" pitchFamily="-112" charset="0"/>
                <a:ea typeface="ＭＳ Ｐゴシック" pitchFamily="-112" charset="-128"/>
                <a:cs typeface="ＭＳ Ｐゴシック" pitchFamily="-112" charset="-128"/>
              </a:rPr>
              <a:t>Theoretical speed of sound = 347 m/sec:</a:t>
            </a:r>
            <a:r>
              <a:rPr lang="en-US" baseline="0" dirty="0" smtClean="0">
                <a:latin typeface="Times New Roman" pitchFamily="-112" charset="0"/>
                <a:ea typeface="ＭＳ Ｐゴシック" pitchFamily="-112" charset="-128"/>
                <a:cs typeface="ＭＳ Ｐゴシック" pitchFamily="-112" charset="-128"/>
              </a:rPr>
              <a:t> </a:t>
            </a:r>
            <a:r>
              <a:rPr lang="en-US" baseline="0" dirty="0" err="1" smtClean="0">
                <a:latin typeface="Times New Roman" pitchFamily="-112" charset="0"/>
                <a:ea typeface="ＭＳ Ｐゴシック" pitchFamily="-112" charset="-128"/>
                <a:cs typeface="ＭＳ Ｐゴシック" pitchFamily="-112" charset="-128"/>
              </a:rPr>
              <a:t>sqrt</a:t>
            </a:r>
            <a:r>
              <a:rPr lang="en-US" baseline="0" dirty="0" smtClean="0">
                <a:latin typeface="Times New Roman" pitchFamily="-112" charset="0"/>
                <a:ea typeface="ＭＳ Ｐゴシック" pitchFamily="-112" charset="-128"/>
                <a:cs typeface="ＭＳ Ｐゴシック" pitchFamily="-112" charset="-128"/>
              </a:rPr>
              <a:t>(gamma R T) T=300 K</a:t>
            </a:r>
          </a:p>
          <a:p>
            <a:r>
              <a:rPr lang="en-US" baseline="0" dirty="0" smtClean="0">
                <a:latin typeface="Times New Roman" pitchFamily="-112" charset="0"/>
                <a:ea typeface="ＭＳ Ｐゴシック" pitchFamily="-112" charset="-128"/>
                <a:cs typeface="ＭＳ Ｐゴシック" pitchFamily="-112" charset="-128"/>
              </a:rPr>
              <a:t>Model speed of sound = 347 m/sec (32 hours to travel 2*pi*R where R=6371 km)</a:t>
            </a:r>
            <a:endParaRPr lang="en-US" dirty="0">
              <a:latin typeface="Times New Roman" pitchFamily="-112" charset="0"/>
              <a:ea typeface="ＭＳ Ｐゴシック" pitchFamily="-112" charset="-128"/>
              <a:cs typeface="ＭＳ Ｐゴシック" pitchFamily="-112"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954838-1278-4578-B9CE-52CE14BF6DBC}" type="slidenum">
              <a:rPr lang="en-US" smtClean="0"/>
              <a:t>14</a:t>
            </a:fld>
            <a:endParaRPr lang="en-US"/>
          </a:p>
        </p:txBody>
      </p:sp>
    </p:spTree>
    <p:extLst>
      <p:ext uri="{BB962C8B-B14F-4D97-AF65-F5344CB8AC3E}">
        <p14:creationId xmlns:p14="http://schemas.microsoft.com/office/powerpoint/2010/main" val="2761476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added fluxes for DG. For</a:t>
            </a:r>
            <a:r>
              <a:rPr lang="en-US" baseline="0" dirty="0" smtClean="0"/>
              <a:t> CG the communication stencil is a based on vertex neighbors. That is, any element that shares a vertex is part of the communication stencil so that for a 3x3 rectangular grid, the middle element communicates with the 8 neighboring elements whereas for DG we can cut that down to the 4 edge neighbors.</a:t>
            </a:r>
            <a:endParaRPr lang="en-US" dirty="0"/>
          </a:p>
        </p:txBody>
      </p:sp>
      <p:sp>
        <p:nvSpPr>
          <p:cNvPr id="4" name="Slide Number Placeholder 3"/>
          <p:cNvSpPr>
            <a:spLocks noGrp="1"/>
          </p:cNvSpPr>
          <p:nvPr>
            <p:ph type="sldNum" sz="quarter" idx="10"/>
          </p:nvPr>
        </p:nvSpPr>
        <p:spPr/>
        <p:txBody>
          <a:bodyPr/>
          <a:lstStyle/>
          <a:p>
            <a:fld id="{5D954838-1278-4578-B9CE-52CE14BF6DBC}" type="slidenum">
              <a:rPr lang="en-US" smtClean="0"/>
              <a:t>15</a:t>
            </a:fld>
            <a:endParaRPr lang="en-US"/>
          </a:p>
        </p:txBody>
      </p:sp>
    </p:spTree>
    <p:extLst>
      <p:ext uri="{BB962C8B-B14F-4D97-AF65-F5344CB8AC3E}">
        <p14:creationId xmlns:p14="http://schemas.microsoft.com/office/powerpoint/2010/main" val="2761476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2D stencil figure is interesting because it shows how different CG and DG can be – this difference gets greater in 3D.</a:t>
            </a:r>
          </a:p>
          <a:p>
            <a:r>
              <a:rPr lang="en-US" sz="1200" kern="1200" dirty="0" smtClean="0">
                <a:solidFill>
                  <a:schemeClr val="tx1"/>
                </a:solidFill>
                <a:effectLst/>
                <a:latin typeface="+mn-lt"/>
                <a:ea typeface="+mn-ea"/>
                <a:cs typeface="+mn-cs"/>
              </a:rPr>
              <a:t>E.g., in 2D a quad element has 8 vertex neighbors and only 4 face neighbors (factor of 2 difference). In 3D a hexahedron has 26 vertex neighbors but only 6 face neighbors (factor of 4 difference).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D954838-1278-4578-B9CE-52CE14BF6DBC}" type="slidenum">
              <a:rPr lang="en-US" smtClean="0"/>
              <a:t>16</a:t>
            </a:fld>
            <a:endParaRPr lang="en-US"/>
          </a:p>
        </p:txBody>
      </p:sp>
    </p:spTree>
    <p:extLst>
      <p:ext uri="{BB962C8B-B14F-4D97-AF65-F5344CB8AC3E}">
        <p14:creationId xmlns:p14="http://schemas.microsoft.com/office/powerpoint/2010/main" val="3345393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954838-1278-4578-B9CE-52CE14BF6DBC}" type="slidenum">
              <a:rPr lang="en-US" smtClean="0"/>
              <a:t>17</a:t>
            </a:fld>
            <a:endParaRPr lang="en-US"/>
          </a:p>
        </p:txBody>
      </p:sp>
    </p:spTree>
    <p:extLst>
      <p:ext uri="{BB962C8B-B14F-4D97-AF65-F5344CB8AC3E}">
        <p14:creationId xmlns:p14="http://schemas.microsoft.com/office/powerpoint/2010/main" val="3495888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DG, we</a:t>
            </a:r>
            <a:r>
              <a:rPr lang="en-US" baseline="0" dirty="0" smtClean="0"/>
              <a:t> can multi-thread (</a:t>
            </a:r>
            <a:r>
              <a:rPr lang="en-US" baseline="0" dirty="0" err="1" smtClean="0"/>
              <a:t>Cudafy</a:t>
            </a:r>
            <a:r>
              <a:rPr lang="en-US" baseline="0" dirty="0" smtClean="0"/>
              <a:t>) the volume integrals (that are completely local operations) and the Flux integrals (where the DG method communicates). Here, we show what the gain is when we only do the local operations (blue lines: volume integrals) and both the local and neighbor operations (red line: volume + flux integrals).</a:t>
            </a:r>
            <a:endParaRPr lang="en-US" dirty="0"/>
          </a:p>
        </p:txBody>
      </p:sp>
      <p:sp>
        <p:nvSpPr>
          <p:cNvPr id="4" name="Slide Number Placeholder 3"/>
          <p:cNvSpPr>
            <a:spLocks noGrp="1"/>
          </p:cNvSpPr>
          <p:nvPr>
            <p:ph type="sldNum" sz="quarter" idx="10"/>
          </p:nvPr>
        </p:nvSpPr>
        <p:spPr/>
        <p:txBody>
          <a:bodyPr/>
          <a:lstStyle/>
          <a:p>
            <a:fld id="{5D954838-1278-4578-B9CE-52CE14BF6DBC}" type="slidenum">
              <a:rPr lang="en-US" smtClean="0"/>
              <a:t>18</a:t>
            </a:fld>
            <a:endParaRPr lang="en-US"/>
          </a:p>
        </p:txBody>
      </p:sp>
    </p:spTree>
    <p:extLst>
      <p:ext uri="{BB962C8B-B14F-4D97-AF65-F5344CB8AC3E}">
        <p14:creationId xmlns:p14="http://schemas.microsoft.com/office/powerpoint/2010/main" val="780911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954838-1278-4578-B9CE-52CE14BF6DBC}" type="slidenum">
              <a:rPr lang="en-US" smtClean="0"/>
              <a:t>20</a:t>
            </a:fld>
            <a:endParaRPr lang="en-US"/>
          </a:p>
        </p:txBody>
      </p:sp>
    </p:spTree>
    <p:extLst>
      <p:ext uri="{BB962C8B-B14F-4D97-AF65-F5344CB8AC3E}">
        <p14:creationId xmlns:p14="http://schemas.microsoft.com/office/powerpoint/2010/main" val="2761476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2628DC3-2E64-1648-AD26-AA7888D36BDE}" type="slidenum">
              <a:rPr lang="en-US">
                <a:latin typeface="Times New Roman" pitchFamily="-112" charset="0"/>
              </a:rPr>
              <a:pPr/>
              <a:t>3</a:t>
            </a:fld>
            <a:endParaRPr lang="en-US">
              <a:latin typeface="Times New Roman" pitchFamily="-112"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latin typeface="Times New Roman" pitchFamily="-112" charset="0"/>
                <a:ea typeface="ＭＳ Ｐゴシック" pitchFamily="-112" charset="-128"/>
                <a:cs typeface="ＭＳ Ｐゴシック" pitchFamily="-112" charset="-128"/>
              </a:rPr>
              <a:t>Any grid can be used within NUMA provided that it is based on hexahedra (cubes).  So as long as the 2D grid looks like quadrilaterals then we are good to go. </a:t>
            </a:r>
            <a:r>
              <a:rPr lang="en-US" sz="1200" kern="1200" dirty="0" smtClean="0">
                <a:solidFill>
                  <a:schemeClr val="tx1"/>
                </a:solidFill>
                <a:effectLst/>
                <a:latin typeface="+mn-lt"/>
                <a:ea typeface="+mn-ea"/>
                <a:cs typeface="+mn-cs"/>
              </a:rPr>
              <a:t>The only caveat, though, is that the grid needs to be a quad in 2D (hexahedron in 3d). While we have considered making the grids triangles (in 2D) and triangular prisms (in 3D) we see this approach not as attractive because the quad/hexahedra based codes are much faster due to the tensor-product structure of the grid (3d hexahedra is nothing more than a series of 3 1d problems).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 certainly open to other grids but currently we see many advantages of the cubed-sphere grid. For example, comparing the icosahedral versus cubed-sphere (CS) grid we see better accuracy with the CS for the same number of DOFs. </a:t>
            </a:r>
          </a:p>
          <a:p>
            <a:r>
              <a:rPr lang="en-US" sz="1200" kern="1200" dirty="0" smtClean="0">
                <a:solidFill>
                  <a:schemeClr val="tx1"/>
                </a:solidFill>
                <a:effectLst/>
                <a:latin typeface="+mn-lt"/>
                <a:ea typeface="+mn-ea"/>
                <a:cs typeface="+mn-cs"/>
              </a:rPr>
              <a:t>This can be attributed to most problems we have run having the flow aligned with the CS grid whereas with the Icosahedral grid, the flow cuts across the cells at various angles.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Although our AMR technique does not rely on the CS grid, we see this grid giving us a more optimal quadrilateral grid (on the surface of the sphere).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latin typeface="Times New Roman" pitchFamily="-112" charset="0"/>
              <a:ea typeface="ＭＳ Ｐゴシック" pitchFamily="-112" charset="-128"/>
              <a:cs typeface="ＭＳ Ｐゴシック" pitchFamily="-112"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 32,000 </a:t>
            </a:r>
            <a:r>
              <a:rPr lang="en-US" baseline="0" dirty="0" err="1" smtClean="0"/>
              <a:t>procs</a:t>
            </a:r>
            <a:r>
              <a:rPr lang="en-US" baseline="0" dirty="0" smtClean="0"/>
              <a:t>, the DG result has one element per processor. Pretty Amazing!</a:t>
            </a:r>
            <a:endParaRPr lang="en-US" dirty="0"/>
          </a:p>
        </p:txBody>
      </p:sp>
      <p:sp>
        <p:nvSpPr>
          <p:cNvPr id="4" name="Slide Number Placeholder 3"/>
          <p:cNvSpPr>
            <a:spLocks noGrp="1"/>
          </p:cNvSpPr>
          <p:nvPr>
            <p:ph type="sldNum" sz="quarter" idx="10"/>
          </p:nvPr>
        </p:nvSpPr>
        <p:spPr/>
        <p:txBody>
          <a:bodyPr/>
          <a:lstStyle/>
          <a:p>
            <a:fld id="{5D954838-1278-4578-B9CE-52CE14BF6DBC}" type="slidenum">
              <a:rPr lang="en-US" smtClean="0"/>
              <a:t>4</a:t>
            </a:fld>
            <a:endParaRPr lang="en-US"/>
          </a:p>
        </p:txBody>
      </p:sp>
    </p:spTree>
    <p:extLst>
      <p:ext uri="{BB962C8B-B14F-4D97-AF65-F5344CB8AC3E}">
        <p14:creationId xmlns:p14="http://schemas.microsoft.com/office/powerpoint/2010/main" val="2761476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F2AE3C6F-1946-A54F-85FD-E31D92739E7A}" type="slidenum">
              <a:rPr lang="en-US">
                <a:latin typeface="Times New Roman" pitchFamily="-112" charset="0"/>
              </a:rPr>
              <a:pPr/>
              <a:t>5</a:t>
            </a:fld>
            <a:endParaRPr lang="en-US">
              <a:latin typeface="Times New Roman" pitchFamily="-112" charset="0"/>
            </a:endParaRPr>
          </a:p>
        </p:txBody>
      </p:sp>
      <p:sp>
        <p:nvSpPr>
          <p:cNvPr id="31747" name="Rectangle 2"/>
          <p:cNvSpPr>
            <a:spLocks noGrp="1" noRot="1" noChangeAspect="1" noChangeArrowheads="1"/>
          </p:cNvSpPr>
          <p:nvPr>
            <p:ph type="sldImg"/>
          </p:nvPr>
        </p:nvSpPr>
        <p:spPr>
          <a:xfrm>
            <a:off x="2827338" y="514350"/>
            <a:ext cx="3495675" cy="2622550"/>
          </a:xfrm>
          <a:solidFill>
            <a:srgbClr val="FFFFFF"/>
          </a:solidFill>
          <a:ln/>
        </p:spPr>
      </p:sp>
      <p:sp>
        <p:nvSpPr>
          <p:cNvPr id="31748" name="Rectangle 3"/>
          <p:cNvSpPr>
            <a:spLocks noGrp="1" noChangeArrowheads="1"/>
          </p:cNvSpPr>
          <p:nvPr>
            <p:ph type="body" idx="1"/>
          </p:nvPr>
        </p:nvSpPr>
        <p:spPr>
          <a:xfrm>
            <a:off x="1206615" y="3306734"/>
            <a:ext cx="6831935" cy="3137619"/>
          </a:xfrm>
          <a:solidFill>
            <a:srgbClr val="FFFFFF"/>
          </a:solidFill>
          <a:ln>
            <a:solidFill>
              <a:srgbClr val="000000"/>
            </a:solidFill>
          </a:ln>
        </p:spPr>
        <p:txBody>
          <a:bodyPr lIns="87728" tIns="43864" rIns="87728" bIns="43864"/>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baseline="0" dirty="0" smtClean="0">
                <a:latin typeface="Times New Roman" pitchFamily="-112" charset="0"/>
                <a:ea typeface="ＭＳ Ｐゴシック" pitchFamily="-112" charset="-128"/>
                <a:cs typeface="ＭＳ Ｐゴシック" pitchFamily="-112" charset="-128"/>
              </a:rPr>
              <a:t>Resolution=240 km (horizontal) x 0.5 km (vertical) </a:t>
            </a:r>
            <a:endParaRPr lang="en-US" sz="1600" dirty="0" smtClean="0">
              <a:latin typeface="Times New Roman" pitchFamily="-112" charset="0"/>
              <a:ea typeface="ＭＳ Ｐゴシック" pitchFamily="-112" charset="-128"/>
              <a:cs typeface="ＭＳ Ｐゴシック" pitchFamily="-112" charset="-128"/>
            </a:endParaRPr>
          </a:p>
          <a:p>
            <a:r>
              <a:rPr lang="en-US" sz="1600" dirty="0" smtClean="0">
                <a:latin typeface="Times New Roman" pitchFamily="-112" charset="0"/>
                <a:ea typeface="ＭＳ Ｐゴシック" pitchFamily="-112" charset="-128"/>
                <a:cs typeface="ＭＳ Ｐゴシック" pitchFamily="-112" charset="-128"/>
              </a:rPr>
              <a:t>Top figure: is N=0.01 (cg=31.83 m/sec, NUMA model=33 m/sec, NICAM model == 33 m/sec.</a:t>
            </a:r>
            <a:r>
              <a:rPr lang="en-US" sz="1600" baseline="0" dirty="0" smtClean="0">
                <a:latin typeface="Times New Roman" pitchFamily="-112" charset="0"/>
                <a:ea typeface="ＭＳ Ｐゴシック" pitchFamily="-112" charset="-128"/>
                <a:cs typeface="ＭＳ Ｐゴシック" pitchFamily="-112" charset="-128"/>
              </a:rPr>
              <a:t>  </a:t>
            </a:r>
          </a:p>
          <a:p>
            <a:r>
              <a:rPr lang="en-US" sz="1600" baseline="0" dirty="0" smtClean="0">
                <a:latin typeface="Times New Roman" pitchFamily="-112" charset="0"/>
                <a:ea typeface="ＭＳ Ｐゴシック" pitchFamily="-112" charset="-128"/>
                <a:cs typeface="ＭＳ Ｐゴシック" pitchFamily="-112" charset="-128"/>
              </a:rPr>
              <a:t>In</a:t>
            </a:r>
            <a:r>
              <a:rPr lang="en-US" sz="1600" dirty="0" smtClean="0">
                <a:latin typeface="Times New Roman" pitchFamily="-112" charset="0"/>
                <a:ea typeface="ＭＳ Ｐゴシック" pitchFamily="-112" charset="-128"/>
                <a:cs typeface="ＭＳ Ｐゴシック" pitchFamily="-112" charset="-128"/>
              </a:rPr>
              <a:t> 48 hours</a:t>
            </a:r>
            <a:r>
              <a:rPr lang="en-US" sz="1600" baseline="0" dirty="0" smtClean="0">
                <a:latin typeface="Times New Roman" pitchFamily="-112" charset="0"/>
                <a:ea typeface="ＭＳ Ｐゴシック" pitchFamily="-112" charset="-128"/>
                <a:cs typeface="ＭＳ Ｐゴシック" pitchFamily="-112" charset="-128"/>
              </a:rPr>
              <a:t> travels 5500km</a:t>
            </a:r>
            <a:r>
              <a:rPr lang="en-US" sz="1600" dirty="0" smtClean="0">
                <a:latin typeface="Times New Roman" pitchFamily="-112" charset="0"/>
                <a:ea typeface="ＭＳ Ｐゴシック" pitchFamily="-112" charset="-128"/>
                <a:cs typeface="ＭＳ Ｐゴシック" pitchFamily="-112" charset="-128"/>
              </a:rPr>
              <a:t>)</a:t>
            </a:r>
          </a:p>
          <a:p>
            <a:r>
              <a:rPr lang="en-US" sz="1600" baseline="0" dirty="0" smtClean="0">
                <a:latin typeface="Times New Roman" pitchFamily="-112" charset="0"/>
                <a:ea typeface="ＭＳ Ｐゴシック" pitchFamily="-112" charset="-128"/>
                <a:cs typeface="ＭＳ Ｐゴシック" pitchFamily="-112" charset="-128"/>
              </a:rPr>
              <a:t>Cg=(N </a:t>
            </a:r>
            <a:r>
              <a:rPr lang="en-US" sz="1600" baseline="0" dirty="0" err="1" smtClean="0">
                <a:latin typeface="Times New Roman" pitchFamily="-112" charset="0"/>
                <a:ea typeface="ＭＳ Ｐゴシック" pitchFamily="-112" charset="-128"/>
                <a:cs typeface="ＭＳ Ｐゴシック" pitchFamily="-112" charset="-128"/>
              </a:rPr>
              <a:t>z_top</a:t>
            </a:r>
            <a:r>
              <a:rPr lang="en-US" sz="1600" baseline="0" dirty="0" smtClean="0">
                <a:latin typeface="Times New Roman" pitchFamily="-112" charset="0"/>
                <a:ea typeface="ＭＳ Ｐゴシック" pitchFamily="-112" charset="-128"/>
                <a:cs typeface="ＭＳ Ｐゴシック" pitchFamily="-112" charset="-128"/>
              </a:rPr>
              <a:t>)/(pi </a:t>
            </a:r>
            <a:r>
              <a:rPr lang="en-US" sz="1600" baseline="0" dirty="0" err="1" smtClean="0">
                <a:latin typeface="Times New Roman" pitchFamily="-112" charset="0"/>
                <a:ea typeface="ＭＳ Ｐゴシック" pitchFamily="-112" charset="-128"/>
                <a:cs typeface="ＭＳ Ｐゴシック" pitchFamily="-112" charset="-128"/>
              </a:rPr>
              <a:t>n_v</a:t>
            </a:r>
            <a:r>
              <a:rPr lang="en-US" sz="1600" baseline="0" dirty="0" smtClean="0">
                <a:latin typeface="Times New Roman" pitchFamily="-112" charset="0"/>
                <a:ea typeface="ＭＳ Ｐゴシック" pitchFamily="-112" charset="-128"/>
                <a:cs typeface="ＭＳ Ｐゴシック" pitchFamily="-112" charset="-128"/>
              </a:rPr>
              <a:t>)  </a:t>
            </a:r>
            <a:r>
              <a:rPr lang="en-US" sz="1600" baseline="0" dirty="0" err="1" smtClean="0">
                <a:latin typeface="Times New Roman" pitchFamily="-112" charset="0"/>
                <a:ea typeface="ＭＳ Ｐゴシック" pitchFamily="-112" charset="-128"/>
                <a:cs typeface="ＭＳ Ｐゴシック" pitchFamily="-112" charset="-128"/>
              </a:rPr>
              <a:t>n_v</a:t>
            </a:r>
            <a:r>
              <a:rPr lang="en-US" sz="1600" baseline="0" dirty="0" smtClean="0">
                <a:latin typeface="Times New Roman" pitchFamily="-112" charset="0"/>
                <a:ea typeface="ＭＳ Ｐゴシック" pitchFamily="-112" charset="-128"/>
                <a:cs typeface="ＭＳ Ｐゴシック" pitchFamily="-112" charset="-128"/>
              </a:rPr>
              <a:t>=1 here.</a:t>
            </a:r>
          </a:p>
          <a:p>
            <a:endParaRPr lang="en-US" sz="1600" baseline="0" dirty="0" smtClean="0">
              <a:latin typeface="Times New Roman" pitchFamily="-112" charset="0"/>
              <a:ea typeface="ＭＳ Ｐゴシック" pitchFamily="-112" charset="-128"/>
              <a:cs typeface="ＭＳ Ｐゴシック" pitchFamily="-112"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954838-1278-4578-B9CE-52CE14BF6DBC}" type="slidenum">
              <a:rPr lang="en-US" smtClean="0"/>
              <a:t>7</a:t>
            </a:fld>
            <a:endParaRPr lang="en-US"/>
          </a:p>
        </p:txBody>
      </p:sp>
    </p:spTree>
    <p:extLst>
      <p:ext uri="{BB962C8B-B14F-4D97-AF65-F5344CB8AC3E}">
        <p14:creationId xmlns:p14="http://schemas.microsoft.com/office/powerpoint/2010/main" val="2761476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F6AEA090-496C-BB40-AB55-973E3C3ADD7A}" type="slidenum">
              <a:rPr lang="en-US">
                <a:latin typeface="Times New Roman" pitchFamily="-112" charset="0"/>
              </a:rPr>
              <a:pPr/>
              <a:t>8</a:t>
            </a:fld>
            <a:endParaRPr lang="en-US">
              <a:latin typeface="Times New Roman" pitchFamily="-112"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endParaRPr lang="en-US">
              <a:latin typeface="Times New Roman" pitchFamily="-112" charset="0"/>
              <a:ea typeface="ＭＳ Ｐゴシック" pitchFamily="-112" charset="-128"/>
              <a:cs typeface="ＭＳ Ｐゴシック" pitchFamily="-112"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C22E85F1-78D6-8E4B-AF21-F9214FEA9FA0}" type="slidenum">
              <a:rPr lang="en-US">
                <a:latin typeface="Times New Roman" pitchFamily="-109" charset="0"/>
              </a:rPr>
              <a:pPr/>
              <a:t>9</a:t>
            </a:fld>
            <a:endParaRPr lang="en-US">
              <a:latin typeface="Times New Roman" pitchFamily="-109"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PETSC=Portable Extensive Toolkit for Scientific Computing</a:t>
            </a:r>
          </a:p>
          <a:p>
            <a:endParaRPr lang="en-US" dirty="0">
              <a:latin typeface="Times New Roman" pitchFamily="-109" charset="0"/>
              <a:ea typeface="ＭＳ Ｐゴシック" pitchFamily="-109" charset="-128"/>
              <a:cs typeface="ＭＳ Ｐゴシック" pitchFamily="-109"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PETSC=Portable Extensive Toolkit for Scientific Computing</a:t>
            </a:r>
            <a:endParaRPr lang="en-US" dirty="0"/>
          </a:p>
        </p:txBody>
      </p:sp>
      <p:sp>
        <p:nvSpPr>
          <p:cNvPr id="4" name="Slide Number Placeholder 3"/>
          <p:cNvSpPr>
            <a:spLocks noGrp="1"/>
          </p:cNvSpPr>
          <p:nvPr>
            <p:ph type="sldNum" sz="quarter" idx="10"/>
          </p:nvPr>
        </p:nvSpPr>
        <p:spPr/>
        <p:txBody>
          <a:bodyPr/>
          <a:lstStyle/>
          <a:p>
            <a:pPr>
              <a:defRPr/>
            </a:pPr>
            <a:fld id="{9F5A1A5D-2531-7943-B4B5-6633B11671D5}" type="slidenum">
              <a:rPr lang="en-US" smtClean="0"/>
              <a:pPr>
                <a:defRPr/>
              </a:pPr>
              <a:t>11</a:t>
            </a:fld>
            <a:endParaRPr lang="en-US"/>
          </a:p>
        </p:txBody>
      </p:sp>
    </p:spTree>
    <p:extLst>
      <p:ext uri="{BB962C8B-B14F-4D97-AF65-F5344CB8AC3E}">
        <p14:creationId xmlns:p14="http://schemas.microsoft.com/office/powerpoint/2010/main" val="1971714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Resolution: 2400x2400x480 meter</a:t>
            </a:r>
            <a:r>
              <a:rPr lang="en-US" baseline="0" dirty="0" smtClean="0"/>
              <a:t>s</a:t>
            </a:r>
          </a:p>
          <a:p>
            <a:r>
              <a:rPr lang="en-US" baseline="0" smtClean="0"/>
              <a:t>Domain: 240,000 x 240,000 x 24,000 meters</a:t>
            </a:r>
            <a:endParaRPr lang="en-US" smtClean="0"/>
          </a:p>
          <a:p>
            <a:endParaRPr lang="en-US"/>
          </a:p>
        </p:txBody>
      </p:sp>
      <p:sp>
        <p:nvSpPr>
          <p:cNvPr id="4" name="Slide Number Placeholder 3"/>
          <p:cNvSpPr>
            <a:spLocks noGrp="1"/>
          </p:cNvSpPr>
          <p:nvPr>
            <p:ph type="sldNum" sz="quarter" idx="10"/>
          </p:nvPr>
        </p:nvSpPr>
        <p:spPr/>
        <p:txBody>
          <a:bodyPr/>
          <a:lstStyle/>
          <a:p>
            <a:fld id="{5D954838-1278-4578-B9CE-52CE14BF6DBC}" type="slidenum">
              <a:rPr lang="en-US" smtClean="0"/>
              <a:t>12</a:t>
            </a:fld>
            <a:endParaRPr lang="en-US"/>
          </a:p>
        </p:txBody>
      </p:sp>
    </p:spTree>
    <p:extLst>
      <p:ext uri="{BB962C8B-B14F-4D97-AF65-F5344CB8AC3E}">
        <p14:creationId xmlns:p14="http://schemas.microsoft.com/office/powerpoint/2010/main" val="2079294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8" name="Slide Number Placeholder 7"/>
          <p:cNvSpPr>
            <a:spLocks noGrp="1"/>
          </p:cNvSpPr>
          <p:nvPr>
            <p:ph type="sldNum" sz="quarter" idx="10"/>
          </p:nvPr>
        </p:nvSpPr>
        <p:spPr/>
        <p:txBody>
          <a:bodyPr/>
          <a:lstStyle/>
          <a:p>
            <a:fld id="{E88EBFDC-C2B3-4774-922E-4D1195AEE19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0761361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9FCDFB-0875-B54B-ACC5-97683E690458}" type="slidenum">
              <a:rPr lang="en-US"/>
              <a:pPr>
                <a:defRPr/>
              </a:pPr>
              <a:t>‹#›</a:t>
            </a:fld>
            <a:endParaRPr lang="en-US"/>
          </a:p>
        </p:txBody>
      </p:sp>
    </p:spTree>
    <p:extLst>
      <p:ext uri="{BB962C8B-B14F-4D97-AF65-F5344CB8AC3E}">
        <p14:creationId xmlns:p14="http://schemas.microsoft.com/office/powerpoint/2010/main" val="408665065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25"/>
          <p:cNvSpPr>
            <a:spLocks noChangeArrowheads="1"/>
          </p:cNvSpPr>
          <p:nvPr/>
        </p:nvSpPr>
        <p:spPr bwMode="auto">
          <a:xfrm>
            <a:off x="0" y="0"/>
            <a:ext cx="9153525" cy="762000"/>
          </a:xfrm>
          <a:prstGeom prst="rect">
            <a:avLst/>
          </a:prstGeom>
          <a:solidFill>
            <a:srgbClr val="002060"/>
          </a:solidFill>
          <a:ln>
            <a:noFill/>
          </a:ln>
          <a:extLst/>
        </p:spPr>
        <p:txBody>
          <a:bodyPr/>
          <a:lstStyle/>
          <a:p>
            <a:endParaRPr lang="en-US">
              <a:solidFill>
                <a:prstClr val="black"/>
              </a:solidFill>
            </a:endParaRPr>
          </a:p>
        </p:txBody>
      </p:sp>
      <p:sp>
        <p:nvSpPr>
          <p:cNvPr id="14" name="Text Box 26"/>
          <p:cNvSpPr txBox="1">
            <a:spLocks noChangeArrowheads="1"/>
          </p:cNvSpPr>
          <p:nvPr userDrawn="1"/>
        </p:nvSpPr>
        <p:spPr bwMode="auto">
          <a:xfrm>
            <a:off x="-9525" y="6580187"/>
            <a:ext cx="9163050" cy="277813"/>
          </a:xfrm>
          <a:prstGeom prst="rect">
            <a:avLst/>
          </a:prstGeom>
          <a:solidFill>
            <a:srgbClr val="002060"/>
          </a:solidFill>
          <a:ln>
            <a:noFill/>
          </a:ln>
          <a:effectLst/>
        </p:spPr>
        <p:txBody>
          <a:bodyPr wrap="square">
            <a:spAutoFit/>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r>
              <a:rPr lang="en-US" sz="1200" i="1" dirty="0" smtClean="0">
                <a:solidFill>
                  <a:prstClr val="white"/>
                </a:solidFill>
                <a:latin typeface="Calibri"/>
              </a:rPr>
              <a:t>2013 Tropical Cyclone Research Forum</a:t>
            </a:r>
            <a:endParaRPr lang="en-US" sz="1200" i="1" dirty="0">
              <a:solidFill>
                <a:prstClr val="white"/>
              </a:solidFill>
              <a:latin typeface="Calibri"/>
            </a:endParaRPr>
          </a:p>
        </p:txBody>
      </p:sp>
      <p:pic>
        <p:nvPicPr>
          <p:cNvPr id="16" name="Picture 8" descr="navy on white"/>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5846" t="7136" r="10445" b="5850"/>
          <a:stretch/>
        </p:blipFill>
        <p:spPr bwMode="auto">
          <a:xfrm>
            <a:off x="8378572" y="5848066"/>
            <a:ext cx="765428" cy="732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4"/>
          </p:nvPr>
        </p:nvSpPr>
        <p:spPr>
          <a:xfrm>
            <a:off x="8458200" y="6580187"/>
            <a:ext cx="685800" cy="261938"/>
          </a:xfrm>
          <a:prstGeom prst="rect">
            <a:avLst/>
          </a:prstGeom>
        </p:spPr>
        <p:txBody>
          <a:bodyPr/>
          <a:lstStyle>
            <a:lvl1pPr algn="r">
              <a:defRPr sz="1200">
                <a:solidFill>
                  <a:schemeClr val="bg1"/>
                </a:solidFill>
                <a:latin typeface="+mn-lt"/>
              </a:defRPr>
            </a:lvl1pPr>
          </a:lstStyle>
          <a:p>
            <a:fld id="{E88EBFDC-C2B3-4774-922E-4D1195AEE19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45989316"/>
      </p:ext>
    </p:extLst>
  </p:cSld>
  <p:clrMap bg1="lt1" tx1="dk1" bg2="lt2" tx2="dk2" accent1="accent1" accent2="accent2" accent3="accent3" accent4="accent4" accent5="accent5" accent6="accent6" hlink="hlink" folHlink="folHlink"/>
  <p:sldLayoutIdLst>
    <p:sldLayoutId id="2147483665" r:id="rId1"/>
    <p:sldLayoutId id="2147483666" r:id="rId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gif"/><Relationship Id="rId1" Type="http://schemas.microsoft.com/office/2007/relationships/media" Target="../media/media2.gif"/><Relationship Id="rId5" Type="http://schemas.openxmlformats.org/officeDocument/2006/relationships/image" Target="../media/image24.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gif"/><Relationship Id="rId1" Type="http://schemas.microsoft.com/office/2007/relationships/media" Target="../media/media3.gif"/><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654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8402" t="15971" r="36604" b="5346"/>
          <a:stretch/>
        </p:blipFill>
        <p:spPr>
          <a:xfrm>
            <a:off x="76200" y="2149058"/>
            <a:ext cx="4190999" cy="2767971"/>
          </a:xfrm>
          <a:prstGeom prst="rect">
            <a:avLst/>
          </a:prstGeom>
        </p:spPr>
      </p:pic>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69245"/>
          <a:stretch/>
        </p:blipFill>
        <p:spPr>
          <a:xfrm>
            <a:off x="6331789" y="1358900"/>
            <a:ext cx="2812211" cy="4220959"/>
          </a:xfrm>
          <a:prstGeom prst="rect">
            <a:avLst/>
          </a:prstGeom>
        </p:spPr>
      </p:pic>
      <p:sp>
        <p:nvSpPr>
          <p:cNvPr id="4" name="TextBox 3"/>
          <p:cNvSpPr txBox="1"/>
          <p:nvPr/>
        </p:nvSpPr>
        <p:spPr>
          <a:xfrm>
            <a:off x="0" y="0"/>
            <a:ext cx="9144000" cy="2123658"/>
          </a:xfrm>
          <a:prstGeom prst="rect">
            <a:avLst/>
          </a:prstGeom>
          <a:noFill/>
        </p:spPr>
        <p:txBody>
          <a:bodyPr wrap="square" rtlCol="0">
            <a:spAutoFit/>
          </a:bodyPr>
          <a:lstStyle/>
          <a:p>
            <a:pPr algn="ctr"/>
            <a:r>
              <a:rPr lang="en-US" sz="4400" b="1" dirty="0">
                <a:solidFill>
                  <a:srgbClr val="C00000"/>
                </a:solidFill>
              </a:rPr>
              <a:t>A </a:t>
            </a:r>
            <a:r>
              <a:rPr lang="en-US" sz="4400" b="1" dirty="0" err="1">
                <a:solidFill>
                  <a:srgbClr val="C00000"/>
                </a:solidFill>
              </a:rPr>
              <a:t>Multiscale</a:t>
            </a:r>
            <a:r>
              <a:rPr lang="en-US" sz="4400" b="1" dirty="0">
                <a:solidFill>
                  <a:srgbClr val="C00000"/>
                </a:solidFill>
              </a:rPr>
              <a:t> Non-hydrostatic </a:t>
            </a:r>
            <a:r>
              <a:rPr lang="en-US" sz="4400" b="1" dirty="0" smtClean="0">
                <a:solidFill>
                  <a:srgbClr val="C00000"/>
                </a:solidFill>
              </a:rPr>
              <a:t>Atmospheric Model for </a:t>
            </a:r>
            <a:r>
              <a:rPr lang="en-US" sz="4400" b="1" dirty="0">
                <a:solidFill>
                  <a:srgbClr val="C00000"/>
                </a:solidFill>
              </a:rPr>
              <a:t>Regional and Global Applications</a:t>
            </a:r>
            <a:endParaRPr lang="en-US" sz="4400" b="1" dirty="0" smtClean="0">
              <a:solidFill>
                <a:srgbClr val="C00000"/>
              </a:solidFill>
            </a:endParaRPr>
          </a:p>
        </p:txBody>
      </p:sp>
      <p:pic>
        <p:nvPicPr>
          <p:cNvPr id="1026" name="Picture 2" descr="H:\LOGOS\DOD Logos\ONR blue red Ellips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38887"/>
            <a:ext cx="1536700" cy="690739"/>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0"/>
          </p:nvPr>
        </p:nvSpPr>
        <p:spPr/>
        <p:txBody>
          <a:bodyPr/>
          <a:lstStyle/>
          <a:p>
            <a:fld id="{E88EBFDC-C2B3-4774-922E-4D1195AEE199}" type="slidenum">
              <a:rPr lang="en-US" smtClean="0">
                <a:solidFill>
                  <a:prstClr val="white"/>
                </a:solidFill>
              </a:rPr>
              <a:pPr/>
              <a:t>1</a:t>
            </a:fld>
            <a:endParaRPr lang="en-US" dirty="0">
              <a:solidFill>
                <a:prstClr val="white"/>
              </a:solidFill>
            </a:endParaRPr>
          </a:p>
        </p:txBody>
      </p:sp>
      <p:pic>
        <p:nvPicPr>
          <p:cNvPr id="8" name="Picture 8" descr="navy on whit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846" t="7136" r="10445" b="5850"/>
          <a:stretch/>
        </p:blipFill>
        <p:spPr bwMode="auto">
          <a:xfrm>
            <a:off x="8378572" y="5848066"/>
            <a:ext cx="765428" cy="732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838200" y="4724400"/>
            <a:ext cx="7467600" cy="1815882"/>
          </a:xfrm>
          <a:prstGeom prst="rect">
            <a:avLst/>
          </a:prstGeom>
          <a:noFill/>
        </p:spPr>
        <p:txBody>
          <a:bodyPr wrap="square" rtlCol="0">
            <a:spAutoFit/>
          </a:bodyPr>
          <a:lstStyle/>
          <a:p>
            <a:pPr algn="ctr"/>
            <a:endParaRPr lang="en-US" b="1" dirty="0" smtClean="0"/>
          </a:p>
          <a:p>
            <a:pPr algn="ctr"/>
            <a:endParaRPr lang="en-US" b="1" dirty="0"/>
          </a:p>
          <a:p>
            <a:pPr algn="ctr"/>
            <a:r>
              <a:rPr lang="en-US" sz="2800" b="1" dirty="0"/>
              <a:t>James D. </a:t>
            </a:r>
            <a:r>
              <a:rPr lang="en-US" sz="2800" b="1" dirty="0" smtClean="0"/>
              <a:t>Doyle</a:t>
            </a:r>
            <a:r>
              <a:rPr lang="en-US" sz="2800" b="1" baseline="30000" dirty="0" smtClean="0"/>
              <a:t>1</a:t>
            </a:r>
            <a:r>
              <a:rPr lang="en-US" sz="2800" b="1" dirty="0" smtClean="0"/>
              <a:t>, Frank Giraldo</a:t>
            </a:r>
            <a:r>
              <a:rPr lang="en-US" sz="2800" b="1" baseline="30000" dirty="0" smtClean="0"/>
              <a:t>2</a:t>
            </a:r>
            <a:r>
              <a:rPr lang="en-US" sz="2800" b="1" dirty="0" smtClean="0"/>
              <a:t>, Sa</a:t>
            </a:r>
            <a:r>
              <a:rPr lang="sl-SI" sz="2800" b="1" dirty="0" smtClean="0"/>
              <a:t>ša Gaberšek</a:t>
            </a:r>
            <a:r>
              <a:rPr lang="en-US" sz="2800" b="1" baseline="30000" dirty="0" smtClean="0"/>
              <a:t>1</a:t>
            </a:r>
          </a:p>
          <a:p>
            <a:pPr algn="ctr"/>
            <a:r>
              <a:rPr lang="en-US" sz="2400" baseline="30000" dirty="0" smtClean="0"/>
              <a:t>1</a:t>
            </a:r>
            <a:r>
              <a:rPr lang="en-US" sz="2400" dirty="0" smtClean="0"/>
              <a:t>Naval Research Laboratory, Monterey, CA, USA</a:t>
            </a:r>
          </a:p>
          <a:p>
            <a:pPr algn="ctr"/>
            <a:r>
              <a:rPr lang="en-US" sz="2400" baseline="30000" dirty="0" smtClean="0"/>
              <a:t>2</a:t>
            </a:r>
            <a:r>
              <a:rPr lang="en-US" sz="2400" dirty="0" smtClean="0"/>
              <a:t>Naval Postgraduate School, Monterey, CA, USA</a:t>
            </a:r>
          </a:p>
        </p:txBody>
      </p:sp>
    </p:spTree>
    <p:extLst>
      <p:ext uri="{BB962C8B-B14F-4D97-AF65-F5344CB8AC3E}">
        <p14:creationId xmlns:p14="http://schemas.microsoft.com/office/powerpoint/2010/main" val="28114486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oyle\Pictures\monterey_winter.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35522" name="Rectangle 2"/>
          <p:cNvSpPr>
            <a:spLocks noGrp="1" noChangeArrowheads="1"/>
          </p:cNvSpPr>
          <p:nvPr>
            <p:ph type="title"/>
          </p:nvPr>
        </p:nvSpPr>
        <p:spPr>
          <a:xfrm>
            <a:off x="381000" y="152400"/>
            <a:ext cx="8534400" cy="533400"/>
          </a:xfrm>
          <a:effectLst>
            <a:outerShdw blurRad="50800" dist="38100" dir="2700000" algn="tl" rotWithShape="0">
              <a:prstClr val="black"/>
            </a:outerShdw>
          </a:effectLst>
        </p:spPr>
        <p:txBody>
          <a:bodyPr/>
          <a:lstStyle/>
          <a:p>
            <a:pPr eaLnBrk="1" hangingPunct="1">
              <a:defRPr/>
            </a:pPr>
            <a:r>
              <a:rPr lang="en-US" u="none" dirty="0" smtClean="0">
                <a:solidFill>
                  <a:schemeClr val="bg1"/>
                </a:solidFill>
                <a:latin typeface="Arial" pitchFamily="34" charset="0"/>
                <a:cs typeface="Arial" pitchFamily="34" charset="0"/>
              </a:rPr>
              <a:t>QUESTIONS?</a:t>
            </a:r>
          </a:p>
        </p:txBody>
      </p:sp>
    </p:spTree>
    <p:extLst>
      <p:ext uri="{BB962C8B-B14F-4D97-AF65-F5344CB8AC3E}">
        <p14:creationId xmlns:p14="http://schemas.microsoft.com/office/powerpoint/2010/main" val="8730920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169333" y="814595"/>
            <a:ext cx="8805334" cy="5823269"/>
          </a:xfrm>
        </p:spPr>
        <p:txBody>
          <a:bodyPr/>
          <a:lstStyle/>
          <a:p>
            <a:pPr marL="0" indent="0" eaLnBrk="1" hangingPunct="1">
              <a:lnSpc>
                <a:spcPct val="80000"/>
              </a:lnSpc>
              <a:buNone/>
            </a:pPr>
            <a:r>
              <a:rPr lang="en-US" sz="2000" b="1" dirty="0" smtClean="0">
                <a:solidFill>
                  <a:srgbClr val="C00000"/>
                </a:solidFill>
              </a:rPr>
              <a:t>Model Development</a:t>
            </a:r>
            <a:endParaRPr lang="en-US" sz="2000" b="1" dirty="0">
              <a:solidFill>
                <a:srgbClr val="C00000"/>
              </a:solidFill>
            </a:endParaRPr>
          </a:p>
          <a:p>
            <a:pPr eaLnBrk="1" hangingPunct="1">
              <a:lnSpc>
                <a:spcPct val="80000"/>
              </a:lnSpc>
            </a:pPr>
            <a:r>
              <a:rPr lang="en-US" sz="2000" dirty="0"/>
              <a:t>Michal </a:t>
            </a:r>
            <a:r>
              <a:rPr lang="en-US" sz="2000" dirty="0" err="1"/>
              <a:t>Kopera</a:t>
            </a:r>
            <a:r>
              <a:rPr lang="en-US" sz="2000" dirty="0"/>
              <a:t>, Applied Math, Naval Postgraduate </a:t>
            </a:r>
            <a:r>
              <a:rPr lang="en-US" sz="2000" dirty="0" smtClean="0"/>
              <a:t>School</a:t>
            </a:r>
          </a:p>
          <a:p>
            <a:pPr eaLnBrk="1" hangingPunct="1">
              <a:lnSpc>
                <a:spcPct val="80000"/>
              </a:lnSpc>
            </a:pPr>
            <a:r>
              <a:rPr lang="en-US" sz="2000" dirty="0" smtClean="0"/>
              <a:t>Andreas Müller, </a:t>
            </a:r>
            <a:r>
              <a:rPr lang="en-US" sz="2000" dirty="0"/>
              <a:t>Applied Math, Naval Postgraduate </a:t>
            </a:r>
            <a:r>
              <a:rPr lang="en-US" sz="2000" dirty="0" smtClean="0"/>
              <a:t>School</a:t>
            </a:r>
            <a:endParaRPr lang="en-US" sz="2000" dirty="0"/>
          </a:p>
          <a:p>
            <a:pPr eaLnBrk="1" hangingPunct="1">
              <a:lnSpc>
                <a:spcPct val="80000"/>
              </a:lnSpc>
            </a:pPr>
            <a:r>
              <a:rPr lang="en-US" sz="2000" dirty="0" smtClean="0"/>
              <a:t>Shiva </a:t>
            </a:r>
            <a:r>
              <a:rPr lang="en-US" sz="2000" dirty="0" err="1"/>
              <a:t>Gopalakrishnan</a:t>
            </a:r>
            <a:r>
              <a:rPr lang="en-US" sz="2000" dirty="0"/>
              <a:t>, </a:t>
            </a:r>
            <a:r>
              <a:rPr lang="en-US" sz="2000" dirty="0" smtClean="0"/>
              <a:t>Indian Institute of Technology (Bombay)</a:t>
            </a:r>
            <a:endParaRPr lang="en-US" sz="2000" dirty="0"/>
          </a:p>
          <a:p>
            <a:pPr eaLnBrk="1" hangingPunct="1">
              <a:lnSpc>
                <a:spcPct val="80000"/>
              </a:lnSpc>
            </a:pPr>
            <a:r>
              <a:rPr lang="en-US" sz="2000" dirty="0" smtClean="0"/>
              <a:t>Jim </a:t>
            </a:r>
            <a:r>
              <a:rPr lang="en-US" sz="2000" dirty="0"/>
              <a:t>Kelly, </a:t>
            </a:r>
            <a:r>
              <a:rPr lang="en-US" sz="2000" dirty="0" err="1" smtClean="0"/>
              <a:t>Exa</a:t>
            </a:r>
            <a:r>
              <a:rPr lang="en-US" sz="2000" dirty="0" smtClean="0"/>
              <a:t> Corporation </a:t>
            </a:r>
          </a:p>
          <a:p>
            <a:pPr eaLnBrk="1" hangingPunct="1">
              <a:lnSpc>
                <a:spcPct val="80000"/>
              </a:lnSpc>
            </a:pPr>
            <a:endParaRPr lang="en-US" sz="2000" dirty="0" smtClean="0"/>
          </a:p>
          <a:p>
            <a:pPr marL="0" indent="0" eaLnBrk="1" hangingPunct="1">
              <a:lnSpc>
                <a:spcPct val="80000"/>
              </a:lnSpc>
              <a:buNone/>
            </a:pPr>
            <a:r>
              <a:rPr lang="en-US" sz="2000" b="1" dirty="0" smtClean="0">
                <a:solidFill>
                  <a:srgbClr val="C00000"/>
                </a:solidFill>
              </a:rPr>
              <a:t>Physical Parameterization and Coupling</a:t>
            </a:r>
            <a:endParaRPr lang="en-US" sz="2000" dirty="0">
              <a:solidFill>
                <a:srgbClr val="C00000"/>
              </a:solidFill>
            </a:endParaRPr>
          </a:p>
          <a:p>
            <a:pPr eaLnBrk="1" hangingPunct="1">
              <a:lnSpc>
                <a:spcPct val="80000"/>
              </a:lnSpc>
            </a:pPr>
            <a:r>
              <a:rPr lang="en-US" sz="2000" dirty="0" smtClean="0"/>
              <a:t>Naval Research Laboratory (Monterey)</a:t>
            </a:r>
          </a:p>
          <a:p>
            <a:pPr eaLnBrk="1" hangingPunct="1">
              <a:lnSpc>
                <a:spcPct val="80000"/>
              </a:lnSpc>
            </a:pPr>
            <a:r>
              <a:rPr lang="en-US" sz="2000" dirty="0" smtClean="0"/>
              <a:t>Simone </a:t>
            </a:r>
            <a:r>
              <a:rPr lang="en-US" sz="2000" dirty="0" err="1"/>
              <a:t>Marras</a:t>
            </a:r>
            <a:r>
              <a:rPr lang="en-US" sz="2000" dirty="0"/>
              <a:t>, Barcelona Supercomputing </a:t>
            </a:r>
            <a:r>
              <a:rPr lang="en-US" sz="2000" dirty="0" smtClean="0"/>
              <a:t>Center</a:t>
            </a:r>
          </a:p>
          <a:p>
            <a:pPr marL="0" indent="0" eaLnBrk="1" hangingPunct="1">
              <a:lnSpc>
                <a:spcPct val="80000"/>
              </a:lnSpc>
              <a:buNone/>
            </a:pPr>
            <a:endParaRPr lang="en-US" sz="2000" dirty="0" smtClean="0"/>
          </a:p>
          <a:p>
            <a:pPr marL="0" indent="0" eaLnBrk="1" hangingPunct="1">
              <a:lnSpc>
                <a:spcPct val="80000"/>
              </a:lnSpc>
              <a:buNone/>
            </a:pPr>
            <a:r>
              <a:rPr lang="en-US" sz="2000" b="1" dirty="0" smtClean="0">
                <a:solidFill>
                  <a:srgbClr val="C00000"/>
                </a:solidFill>
              </a:rPr>
              <a:t>Time-Integrators</a:t>
            </a:r>
            <a:endParaRPr lang="en-US" sz="2000" dirty="0">
              <a:solidFill>
                <a:srgbClr val="C00000"/>
              </a:solidFill>
            </a:endParaRPr>
          </a:p>
          <a:p>
            <a:pPr eaLnBrk="1" hangingPunct="1">
              <a:lnSpc>
                <a:spcPct val="80000"/>
              </a:lnSpc>
            </a:pPr>
            <a:r>
              <a:rPr lang="en-US" sz="2000" dirty="0" smtClean="0"/>
              <a:t>Emil </a:t>
            </a:r>
            <a:r>
              <a:rPr lang="en-US" sz="2000" dirty="0"/>
              <a:t>Constantinescu, Argonne National </a:t>
            </a:r>
            <a:r>
              <a:rPr lang="en-US" sz="2000" dirty="0" smtClean="0"/>
              <a:t>Laboratory</a:t>
            </a:r>
          </a:p>
          <a:p>
            <a:pPr eaLnBrk="1" hangingPunct="1">
              <a:lnSpc>
                <a:spcPct val="80000"/>
              </a:lnSpc>
            </a:pPr>
            <a:r>
              <a:rPr lang="en-US" sz="2000" dirty="0" smtClean="0"/>
              <a:t>Dale </a:t>
            </a:r>
            <a:r>
              <a:rPr lang="en-US" sz="2000" dirty="0" err="1" smtClean="0"/>
              <a:t>Durran</a:t>
            </a:r>
            <a:r>
              <a:rPr lang="en-US" sz="2000" dirty="0" smtClean="0"/>
              <a:t>, University of Washington</a:t>
            </a:r>
          </a:p>
          <a:p>
            <a:pPr eaLnBrk="1" hangingPunct="1">
              <a:lnSpc>
                <a:spcPct val="80000"/>
              </a:lnSpc>
            </a:pPr>
            <a:endParaRPr lang="en-US" sz="2000" dirty="0"/>
          </a:p>
          <a:p>
            <a:pPr marL="0" indent="0" eaLnBrk="1" hangingPunct="1">
              <a:lnSpc>
                <a:spcPct val="80000"/>
              </a:lnSpc>
              <a:buNone/>
            </a:pPr>
            <a:r>
              <a:rPr lang="en-US" sz="2000" b="1" dirty="0" err="1">
                <a:solidFill>
                  <a:srgbClr val="C00000"/>
                </a:solidFill>
              </a:rPr>
              <a:t>Preconditioners</a:t>
            </a:r>
            <a:endParaRPr lang="en-US" sz="2000" dirty="0">
              <a:solidFill>
                <a:srgbClr val="C00000"/>
              </a:solidFill>
            </a:endParaRPr>
          </a:p>
          <a:p>
            <a:pPr eaLnBrk="1" hangingPunct="1">
              <a:lnSpc>
                <a:spcPct val="80000"/>
              </a:lnSpc>
            </a:pPr>
            <a:r>
              <a:rPr lang="en-US" sz="2000" dirty="0"/>
              <a:t>Carlos Borges, Applied Math, Naval Postgraduate School</a:t>
            </a:r>
          </a:p>
          <a:p>
            <a:pPr eaLnBrk="1" hangingPunct="1">
              <a:lnSpc>
                <a:spcPct val="80000"/>
              </a:lnSpc>
            </a:pPr>
            <a:r>
              <a:rPr lang="en-US" sz="2000" dirty="0"/>
              <a:t>Les Carr, Applied Math, Naval Postgraduate School</a:t>
            </a:r>
          </a:p>
          <a:p>
            <a:pPr eaLnBrk="1" hangingPunct="1">
              <a:lnSpc>
                <a:spcPct val="80000"/>
              </a:lnSpc>
            </a:pPr>
            <a:endParaRPr lang="en-US" sz="2000" dirty="0"/>
          </a:p>
        </p:txBody>
      </p:sp>
      <p:sp>
        <p:nvSpPr>
          <p:cNvPr id="5" name="TextBox 4"/>
          <p:cNvSpPr txBox="1"/>
          <p:nvPr/>
        </p:nvSpPr>
        <p:spPr>
          <a:xfrm>
            <a:off x="-19282" y="47089"/>
            <a:ext cx="9163282" cy="646331"/>
          </a:xfrm>
          <a:prstGeom prst="rect">
            <a:avLst/>
          </a:prstGeom>
          <a:noFill/>
        </p:spPr>
        <p:txBody>
          <a:bodyPr wrap="square" rtlCol="0">
            <a:spAutoFit/>
          </a:bodyPr>
          <a:lstStyle/>
          <a:p>
            <a:pPr algn="ctr"/>
            <a:r>
              <a:rPr lang="en-US" sz="3600" b="1" dirty="0" smtClean="0">
                <a:solidFill>
                  <a:schemeClr val="bg1"/>
                </a:solidFill>
                <a:latin typeface="+mj-lt"/>
                <a:cs typeface="Arial" pitchFamily="34" charset="0"/>
              </a:rPr>
              <a:t>NUMA Collaborators</a:t>
            </a:r>
            <a:endParaRPr lang="en-US" sz="3600" b="1" dirty="0">
              <a:solidFill>
                <a:schemeClr val="bg1"/>
              </a:solidFill>
              <a:latin typeface="+mj-lt"/>
              <a:cs typeface="Arial" pitchFamily="34" charset="0"/>
            </a:endParaRPr>
          </a:p>
        </p:txBody>
      </p:sp>
    </p:spTree>
    <p:extLst>
      <p:ext uri="{BB962C8B-B14F-4D97-AF65-F5344CB8AC3E}">
        <p14:creationId xmlns:p14="http://schemas.microsoft.com/office/powerpoint/2010/main" val="6026066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0409" t="8465" r="4823" b="3732"/>
          <a:stretch/>
        </p:blipFill>
        <p:spPr>
          <a:xfrm>
            <a:off x="2943600" y="782053"/>
            <a:ext cx="6200400" cy="4816800"/>
          </a:xfrm>
          <a:prstGeom prst="rect">
            <a:avLst/>
          </a:prstGeom>
        </p:spPr>
      </p:pic>
      <p:sp>
        <p:nvSpPr>
          <p:cNvPr id="13" name="TextBox 12"/>
          <p:cNvSpPr txBox="1"/>
          <p:nvPr/>
        </p:nvSpPr>
        <p:spPr>
          <a:xfrm>
            <a:off x="134923" y="914400"/>
            <a:ext cx="2837252" cy="1754326"/>
          </a:xfrm>
          <a:prstGeom prst="rect">
            <a:avLst/>
          </a:prstGeom>
          <a:noFill/>
        </p:spPr>
        <p:txBody>
          <a:bodyPr wrap="none" rtlCol="0">
            <a:spAutoFit/>
          </a:bodyPr>
          <a:lstStyle/>
          <a:p>
            <a:r>
              <a:rPr lang="en-US" dirty="0" smtClean="0"/>
              <a:t> </a:t>
            </a:r>
            <a:r>
              <a:rPr lang="el-GR" dirty="0" smtClean="0"/>
              <a:t>ϑ</a:t>
            </a:r>
            <a:r>
              <a:rPr lang="en-US" dirty="0" smtClean="0"/>
              <a:t>=290 K (yellow)</a:t>
            </a:r>
          </a:p>
          <a:p>
            <a:r>
              <a:rPr lang="en-US" dirty="0" smtClean="0"/>
              <a:t>w=+2 ms</a:t>
            </a:r>
            <a:r>
              <a:rPr lang="en-US" baseline="30000" dirty="0" smtClean="0"/>
              <a:t>-1</a:t>
            </a:r>
            <a:r>
              <a:rPr lang="en-US" dirty="0" smtClean="0"/>
              <a:t> (red)</a:t>
            </a:r>
          </a:p>
          <a:p>
            <a:r>
              <a:rPr lang="en-US" dirty="0" smtClean="0"/>
              <a:t>w=-2 ms</a:t>
            </a:r>
            <a:r>
              <a:rPr lang="en-US" baseline="30000" dirty="0" smtClean="0"/>
              <a:t>-1</a:t>
            </a:r>
            <a:r>
              <a:rPr lang="en-US" dirty="0" smtClean="0"/>
              <a:t> (blue)</a:t>
            </a:r>
          </a:p>
          <a:p>
            <a:r>
              <a:rPr lang="en-US" dirty="0" smtClean="0"/>
              <a:t>v(z=1 km), </a:t>
            </a:r>
            <a:r>
              <a:rPr lang="en-US" dirty="0" err="1" smtClean="0"/>
              <a:t>c.i.</a:t>
            </a:r>
            <a:r>
              <a:rPr lang="en-US" dirty="0" smtClean="0"/>
              <a:t> 2.5 </a:t>
            </a:r>
            <a:r>
              <a:rPr lang="en-US" dirty="0"/>
              <a:t>ms</a:t>
            </a:r>
            <a:r>
              <a:rPr lang="en-US" baseline="30000" dirty="0"/>
              <a:t>-1</a:t>
            </a:r>
            <a:endParaRPr lang="en-US" dirty="0" smtClean="0"/>
          </a:p>
          <a:p>
            <a:r>
              <a:rPr lang="en-US" dirty="0" smtClean="0"/>
              <a:t>K</a:t>
            </a:r>
            <a:r>
              <a:rPr lang="en-US" baseline="-25000" dirty="0" smtClean="0"/>
              <a:t>m</a:t>
            </a:r>
            <a:r>
              <a:rPr lang="en-US" dirty="0" smtClean="0"/>
              <a:t>(y=190 km), </a:t>
            </a:r>
            <a:r>
              <a:rPr lang="en-US" dirty="0" err="1" smtClean="0"/>
              <a:t>c.i.</a:t>
            </a:r>
            <a:r>
              <a:rPr lang="en-US" dirty="0" smtClean="0"/>
              <a:t> </a:t>
            </a:r>
            <a:r>
              <a:rPr lang="en-US" dirty="0"/>
              <a:t>2.5 </a:t>
            </a:r>
            <a:r>
              <a:rPr lang="en-US" dirty="0" smtClean="0"/>
              <a:t>m</a:t>
            </a:r>
            <a:r>
              <a:rPr lang="en-US" baseline="30000" dirty="0" smtClean="0"/>
              <a:t>2</a:t>
            </a:r>
            <a:r>
              <a:rPr lang="en-US" dirty="0" smtClean="0"/>
              <a:t>s</a:t>
            </a:r>
            <a:r>
              <a:rPr lang="en-US" baseline="30000" dirty="0" smtClean="0"/>
              <a:t>-1</a:t>
            </a:r>
            <a:endParaRPr lang="en-US" dirty="0" smtClean="0"/>
          </a:p>
          <a:p>
            <a:r>
              <a:rPr lang="en-US" dirty="0"/>
              <a:t>t</a:t>
            </a:r>
            <a:r>
              <a:rPr lang="en-US" dirty="0" smtClean="0"/>
              <a:t>opography (gray)</a:t>
            </a:r>
            <a:endParaRPr lang="en-US" dirty="0"/>
          </a:p>
        </p:txBody>
      </p:sp>
      <p:sp>
        <p:nvSpPr>
          <p:cNvPr id="5" name="Slide Number Placeholder 4"/>
          <p:cNvSpPr>
            <a:spLocks noGrp="1"/>
          </p:cNvSpPr>
          <p:nvPr>
            <p:ph type="sldNum" sz="quarter" idx="10"/>
          </p:nvPr>
        </p:nvSpPr>
        <p:spPr/>
        <p:txBody>
          <a:bodyPr/>
          <a:lstStyle/>
          <a:p>
            <a:fld id="{E88EBFDC-C2B3-4774-922E-4D1195AEE199}" type="slidenum">
              <a:rPr lang="en-US" smtClean="0">
                <a:solidFill>
                  <a:prstClr val="white"/>
                </a:solidFill>
              </a:rPr>
              <a:pPr/>
              <a:t>12</a:t>
            </a:fld>
            <a:endParaRPr lang="en-US" dirty="0">
              <a:solidFill>
                <a:prstClr val="white"/>
              </a:solidFill>
            </a:endParaRPr>
          </a:p>
        </p:txBody>
      </p:sp>
      <p:sp>
        <p:nvSpPr>
          <p:cNvPr id="11" name="TextBox 10"/>
          <p:cNvSpPr txBox="1"/>
          <p:nvPr/>
        </p:nvSpPr>
        <p:spPr>
          <a:xfrm>
            <a:off x="0" y="0"/>
            <a:ext cx="9163282" cy="707886"/>
          </a:xfrm>
          <a:prstGeom prst="rect">
            <a:avLst/>
          </a:prstGeom>
          <a:noFill/>
        </p:spPr>
        <p:txBody>
          <a:bodyPr wrap="square" rtlCol="0">
            <a:spAutoFit/>
          </a:bodyPr>
          <a:lstStyle/>
          <a:p>
            <a:pPr algn="ctr"/>
            <a:r>
              <a:rPr lang="en-US" sz="4000" b="1" dirty="0">
                <a:solidFill>
                  <a:schemeClr val="bg1"/>
                </a:solidFill>
                <a:latin typeface="+mj-lt"/>
                <a:cs typeface="Arial" pitchFamily="34" charset="0"/>
              </a:rPr>
              <a:t>3</a:t>
            </a:r>
            <a:r>
              <a:rPr lang="en-US" sz="4000" b="1" dirty="0" smtClean="0">
                <a:solidFill>
                  <a:schemeClr val="bg1"/>
                </a:solidFill>
                <a:latin typeface="+mj-lt"/>
                <a:cs typeface="Arial" pitchFamily="34" charset="0"/>
              </a:rPr>
              <a:t>-D Non-Linear Gravity Wave</a:t>
            </a:r>
            <a:endParaRPr lang="en-US" sz="4000" b="1" dirty="0">
              <a:solidFill>
                <a:schemeClr val="bg1"/>
              </a:solidFill>
              <a:latin typeface="+mj-lt"/>
              <a:cs typeface="Arial" pitchFamily="34" charset="0"/>
            </a:endParaRPr>
          </a:p>
        </p:txBody>
      </p:sp>
      <p:sp>
        <p:nvSpPr>
          <p:cNvPr id="7" name="Text Box 5"/>
          <p:cNvSpPr txBox="1">
            <a:spLocks noChangeArrowheads="1"/>
          </p:cNvSpPr>
          <p:nvPr/>
        </p:nvSpPr>
        <p:spPr bwMode="auto">
          <a:xfrm>
            <a:off x="852603" y="5598853"/>
            <a:ext cx="7458075" cy="830997"/>
          </a:xfrm>
          <a:prstGeom prst="rect">
            <a:avLst/>
          </a:prstGeom>
          <a:solidFill>
            <a:srgbClr val="CCEC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342900" indent="-114300">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r>
              <a:rPr lang="en-US" dirty="0" smtClean="0">
                <a:latin typeface="+mj-lt"/>
                <a:cs typeface="Arial" pitchFamily="34" charset="0"/>
              </a:rPr>
              <a:t>3D </a:t>
            </a:r>
            <a:r>
              <a:rPr lang="en-US" dirty="0">
                <a:latin typeface="+mj-lt"/>
                <a:cs typeface="Arial" pitchFamily="34" charset="0"/>
              </a:rPr>
              <a:t>n</a:t>
            </a:r>
            <a:r>
              <a:rPr lang="en-US" dirty="0" smtClean="0">
                <a:latin typeface="+mj-lt"/>
                <a:cs typeface="Arial" pitchFamily="34" charset="0"/>
              </a:rPr>
              <a:t>onlinear gravity wave with wave overturning and vertical mixing.</a:t>
            </a:r>
          </a:p>
        </p:txBody>
      </p:sp>
    </p:spTree>
    <p:extLst>
      <p:ext uri="{BB962C8B-B14F-4D97-AF65-F5344CB8AC3E}">
        <p14:creationId xmlns:p14="http://schemas.microsoft.com/office/powerpoint/2010/main" val="25646413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se8_n08_p08_movie.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63374" y="891988"/>
            <a:ext cx="4436534" cy="4463586"/>
          </a:xfrm>
          <a:prstGeom prst="rect">
            <a:avLst/>
          </a:prstGeom>
        </p:spPr>
      </p:pic>
      <p:sp>
        <p:nvSpPr>
          <p:cNvPr id="6" name="Rectangle 6"/>
          <p:cNvSpPr>
            <a:spLocks noChangeArrowheads="1"/>
          </p:cNvSpPr>
          <p:nvPr/>
        </p:nvSpPr>
        <p:spPr bwMode="auto">
          <a:xfrm>
            <a:off x="13449" y="762000"/>
            <a:ext cx="250115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400" dirty="0" smtClean="0"/>
              <a:t>Potential Temperature </a:t>
            </a:r>
          </a:p>
          <a:p>
            <a:pPr algn="ctr"/>
            <a:r>
              <a:rPr lang="en-US" sz="2400" dirty="0" smtClean="0"/>
              <a:t>for T=[0,12] hours</a:t>
            </a:r>
          </a:p>
        </p:txBody>
      </p:sp>
      <p:sp>
        <p:nvSpPr>
          <p:cNvPr id="7" name="Rectangle 6"/>
          <p:cNvSpPr/>
          <p:nvPr/>
        </p:nvSpPr>
        <p:spPr>
          <a:xfrm>
            <a:off x="6324600" y="4495800"/>
            <a:ext cx="2747682" cy="1015663"/>
          </a:xfrm>
          <a:prstGeom prst="rect">
            <a:avLst/>
          </a:prstGeom>
          <a:noFill/>
          <a:ln w="44450">
            <a:solidFill>
              <a:schemeClr val="accent2"/>
            </a:solidFill>
          </a:ln>
        </p:spPr>
        <p:txBody>
          <a:bodyPr wrap="square">
            <a:spAutoFit/>
          </a:bodyPr>
          <a:lstStyle/>
          <a:p>
            <a:r>
              <a:rPr lang="en-US" sz="2000" dirty="0" smtClean="0">
                <a:ea typeface="ＭＳ Ｐゴシック" pitchFamily="-112" charset="-128"/>
                <a:cs typeface="ＭＳ Ｐゴシック" pitchFamily="-112" charset="-128"/>
              </a:rPr>
              <a:t>Theory=347 </a:t>
            </a:r>
            <a:r>
              <a:rPr lang="en-US" sz="2000" dirty="0">
                <a:ea typeface="ＭＳ Ｐゴシック" pitchFamily="-112" charset="-128"/>
                <a:cs typeface="ＭＳ Ｐゴシック" pitchFamily="-112" charset="-128"/>
              </a:rPr>
              <a:t>m/</a:t>
            </a:r>
            <a:r>
              <a:rPr lang="en-US" sz="2000" dirty="0" smtClean="0">
                <a:ea typeface="ＭＳ Ｐゴシック" pitchFamily="-112" charset="-128"/>
                <a:cs typeface="ＭＳ Ｐゴシック" pitchFamily="-112" charset="-128"/>
              </a:rPr>
              <a:t>s, </a:t>
            </a:r>
          </a:p>
          <a:p>
            <a:r>
              <a:rPr lang="en-US" sz="2000" dirty="0" smtClean="0">
                <a:ea typeface="ＭＳ Ｐゴシック" pitchFamily="-112" charset="-128"/>
                <a:cs typeface="ＭＳ Ｐゴシック" pitchFamily="-112" charset="-128"/>
              </a:rPr>
              <a:t>NUMA </a:t>
            </a:r>
            <a:r>
              <a:rPr lang="en-US" sz="2000" dirty="0">
                <a:ea typeface="ＭＳ Ｐゴシック" pitchFamily="-112" charset="-128"/>
                <a:cs typeface="ＭＳ Ｐゴシック" pitchFamily="-112" charset="-128"/>
              </a:rPr>
              <a:t>model</a:t>
            </a:r>
            <a:r>
              <a:rPr lang="en-US" sz="2000" dirty="0" smtClean="0">
                <a:ea typeface="ＭＳ Ｐゴシック" pitchFamily="-112" charset="-128"/>
                <a:cs typeface="ＭＳ Ｐゴシック" pitchFamily="-112" charset="-128"/>
              </a:rPr>
              <a:t>=347 </a:t>
            </a:r>
            <a:r>
              <a:rPr lang="en-US" sz="2000" dirty="0">
                <a:ea typeface="ＭＳ Ｐゴシック" pitchFamily="-112" charset="-128"/>
                <a:cs typeface="ＭＳ Ｐゴシック" pitchFamily="-112" charset="-128"/>
              </a:rPr>
              <a:t>m/</a:t>
            </a:r>
            <a:r>
              <a:rPr lang="en-US" sz="2000" dirty="0" smtClean="0">
                <a:ea typeface="ＭＳ Ｐゴシック" pitchFamily="-112" charset="-128"/>
                <a:cs typeface="ＭＳ Ｐゴシック" pitchFamily="-112" charset="-128"/>
              </a:rPr>
              <a:t>s, </a:t>
            </a:r>
            <a:r>
              <a:rPr lang="en-US" sz="2000" dirty="0">
                <a:ea typeface="ＭＳ Ｐゴシック" pitchFamily="-112" charset="-128"/>
                <a:cs typeface="ＭＳ Ｐゴシック" pitchFamily="-112" charset="-128"/>
              </a:rPr>
              <a:t>NICAM model </a:t>
            </a:r>
            <a:r>
              <a:rPr lang="en-US" sz="2000" dirty="0" smtClean="0">
                <a:ea typeface="ＭＳ Ｐゴシック" pitchFamily="-112" charset="-128"/>
                <a:cs typeface="ＭＳ Ｐゴシック" pitchFamily="-112" charset="-128"/>
              </a:rPr>
              <a:t>= 338 </a:t>
            </a:r>
            <a:r>
              <a:rPr lang="en-US" sz="2000" dirty="0">
                <a:ea typeface="ＭＳ Ｐゴシック" pitchFamily="-112" charset="-128"/>
                <a:cs typeface="ＭＳ Ｐゴシック" pitchFamily="-112" charset="-128"/>
              </a:rPr>
              <a:t>m/</a:t>
            </a:r>
            <a:r>
              <a:rPr lang="en-US" sz="2000" dirty="0" smtClean="0">
                <a:ea typeface="ＭＳ Ｐゴシック" pitchFamily="-112" charset="-128"/>
                <a:cs typeface="ＭＳ Ｐゴシック" pitchFamily="-112" charset="-128"/>
              </a:rPr>
              <a:t>s </a:t>
            </a:r>
            <a:endParaRPr lang="en-US" sz="2000" dirty="0"/>
          </a:p>
        </p:txBody>
      </p:sp>
      <p:sp>
        <p:nvSpPr>
          <p:cNvPr id="8" name="TextBox 7"/>
          <p:cNvSpPr txBox="1"/>
          <p:nvPr/>
        </p:nvSpPr>
        <p:spPr>
          <a:xfrm>
            <a:off x="0" y="0"/>
            <a:ext cx="9163282" cy="707886"/>
          </a:xfrm>
          <a:prstGeom prst="rect">
            <a:avLst/>
          </a:prstGeom>
          <a:noFill/>
        </p:spPr>
        <p:txBody>
          <a:bodyPr wrap="square" rtlCol="0">
            <a:spAutoFit/>
          </a:bodyPr>
          <a:lstStyle/>
          <a:p>
            <a:pPr algn="ctr"/>
            <a:r>
              <a:rPr lang="en-US" sz="4000" b="1" dirty="0" smtClean="0">
                <a:solidFill>
                  <a:schemeClr val="bg1"/>
                </a:solidFill>
                <a:latin typeface="+mj-lt"/>
                <a:cs typeface="Arial" pitchFamily="34" charset="0"/>
              </a:rPr>
              <a:t>3-D Acoustic (Lamb) Wave Propagation</a:t>
            </a:r>
            <a:endParaRPr lang="en-US" sz="4000" b="1" dirty="0">
              <a:solidFill>
                <a:schemeClr val="bg1"/>
              </a:solidFill>
              <a:latin typeface="+mj-lt"/>
              <a:cs typeface="Arial" pitchFamily="34" charset="0"/>
            </a:endParaRPr>
          </a:p>
        </p:txBody>
      </p:sp>
      <p:sp>
        <p:nvSpPr>
          <p:cNvPr id="9" name="Text Box 5"/>
          <p:cNvSpPr txBox="1">
            <a:spLocks noChangeArrowheads="1"/>
          </p:cNvSpPr>
          <p:nvPr/>
        </p:nvSpPr>
        <p:spPr bwMode="auto">
          <a:xfrm>
            <a:off x="852603" y="5598853"/>
            <a:ext cx="7458075" cy="830997"/>
          </a:xfrm>
          <a:prstGeom prst="rect">
            <a:avLst/>
          </a:prstGeom>
          <a:solidFill>
            <a:srgbClr val="CCEC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342900" indent="-114300">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r>
              <a:rPr lang="en-US" dirty="0" smtClean="0">
                <a:latin typeface="+mj-lt"/>
                <a:cs typeface="Arial" pitchFamily="34" charset="0"/>
              </a:rPr>
              <a:t>3D acoustic (Lamb) wave propagation test case agrees well with theoretical expectations.</a:t>
            </a:r>
          </a:p>
        </p:txBody>
      </p:sp>
    </p:spTree>
    <p:extLst>
      <p:ext uri="{BB962C8B-B14F-4D97-AF65-F5344CB8AC3E}">
        <p14:creationId xmlns:p14="http://schemas.microsoft.com/office/powerpoint/2010/main" val="26191514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23"/>
          <p:cNvSpPr>
            <a:spLocks noGrp="1"/>
          </p:cNvSpPr>
          <p:nvPr>
            <p:ph type="sldNum" sz="quarter" idx="10"/>
          </p:nvPr>
        </p:nvSpPr>
        <p:spPr/>
        <p:txBody>
          <a:bodyPr/>
          <a:lstStyle/>
          <a:p>
            <a:fld id="{E88EBFDC-C2B3-4774-922E-4D1195AEE199}" type="slidenum">
              <a:rPr lang="en-US" smtClean="0">
                <a:solidFill>
                  <a:prstClr val="white"/>
                </a:solidFill>
              </a:rPr>
              <a:pPr/>
              <a:t>14</a:t>
            </a:fld>
            <a:endParaRPr lang="en-US" dirty="0">
              <a:solidFill>
                <a:prstClr val="white"/>
              </a:solidFill>
            </a:endParaRPr>
          </a:p>
        </p:txBody>
      </p:sp>
      <p:sp>
        <p:nvSpPr>
          <p:cNvPr id="49" name="TextBox 48"/>
          <p:cNvSpPr txBox="1"/>
          <p:nvPr/>
        </p:nvSpPr>
        <p:spPr>
          <a:xfrm>
            <a:off x="152401" y="838200"/>
            <a:ext cx="8686800" cy="1569660"/>
          </a:xfrm>
          <a:prstGeom prst="rect">
            <a:avLst/>
          </a:prstGeom>
          <a:noFill/>
        </p:spPr>
        <p:txBody>
          <a:bodyPr wrap="square" rtlCol="0">
            <a:spAutoFit/>
          </a:bodyPr>
          <a:lstStyle/>
          <a:p>
            <a:pPr algn="ctr"/>
            <a:r>
              <a:rPr lang="en-US" sz="2400" b="1" dirty="0"/>
              <a:t>P</a:t>
            </a:r>
            <a:r>
              <a:rPr lang="en-US" sz="2400" b="1" dirty="0" smtClean="0"/>
              <a:t>hysical parameterization implementation</a:t>
            </a:r>
          </a:p>
          <a:p>
            <a:pPr marL="285750" indent="-285750">
              <a:buFont typeface="Arial" pitchFamily="34" charset="0"/>
              <a:buChar char="•"/>
            </a:pPr>
            <a:r>
              <a:rPr lang="en-US" sz="2400" dirty="0" smtClean="0"/>
              <a:t>Interface for basic differential operators (gradient, divergence, curl, </a:t>
            </a:r>
            <a:r>
              <a:rPr lang="en-US" sz="2400" dirty="0" err="1" smtClean="0"/>
              <a:t>laplacian</a:t>
            </a:r>
            <a:r>
              <a:rPr lang="en-US" sz="2400" dirty="0" smtClean="0"/>
              <a:t>), with analytic derivatives as opposed to FD method</a:t>
            </a:r>
          </a:p>
          <a:p>
            <a:pPr marL="285750" indent="-285750">
              <a:buFont typeface="Arial" pitchFamily="34" charset="0"/>
              <a:buChar char="•"/>
            </a:pPr>
            <a:r>
              <a:rPr lang="en-US" sz="2400" dirty="0" smtClean="0"/>
              <a:t>Fortran module </a:t>
            </a:r>
            <a:r>
              <a:rPr lang="en-US" sz="2400" b="1" dirty="0" smtClean="0"/>
              <a:t>mod_interface.f90</a:t>
            </a:r>
          </a:p>
        </p:txBody>
      </p:sp>
      <p:grpSp>
        <p:nvGrpSpPr>
          <p:cNvPr id="50" name="Group 49"/>
          <p:cNvGrpSpPr/>
          <p:nvPr/>
        </p:nvGrpSpPr>
        <p:grpSpPr>
          <a:xfrm>
            <a:off x="4267200" y="2678668"/>
            <a:ext cx="4191000" cy="3350062"/>
            <a:chOff x="4267200" y="2678668"/>
            <a:chExt cx="4191000" cy="3350062"/>
          </a:xfrm>
        </p:grpSpPr>
        <p:sp>
          <p:nvSpPr>
            <p:cNvPr id="56" name="TextBox 55"/>
            <p:cNvSpPr txBox="1"/>
            <p:nvPr/>
          </p:nvSpPr>
          <p:spPr>
            <a:xfrm>
              <a:off x="4267200" y="2981742"/>
              <a:ext cx="4089581" cy="304698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200" dirty="0">
                  <a:latin typeface="Lucida Console" pitchFamily="49" charset="0"/>
                </a:rPr>
                <a:t>s</a:t>
              </a:r>
              <a:r>
                <a:rPr lang="en-US" sz="1200" dirty="0" smtClean="0">
                  <a:latin typeface="Lucida Console" pitchFamily="49" charset="0"/>
                </a:rPr>
                <a:t>ubroutine stability(</a:t>
              </a:r>
              <a:r>
                <a:rPr lang="en-US" sz="1200" dirty="0" err="1" smtClean="0">
                  <a:latin typeface="Lucida Console" pitchFamily="49" charset="0"/>
                </a:rPr>
                <a:t>n,q</a:t>
              </a:r>
              <a:r>
                <a:rPr lang="en-US" sz="1200" dirty="0" smtClean="0">
                  <a:latin typeface="Lucida Console" pitchFamily="49" charset="0"/>
                </a:rPr>
                <a:t>)</a:t>
              </a:r>
            </a:p>
            <a:p>
              <a:endParaRPr lang="en-US" sz="1200" dirty="0" smtClean="0">
                <a:latin typeface="Lucida Console" pitchFamily="49" charset="0"/>
              </a:endParaRPr>
            </a:p>
            <a:p>
              <a:r>
                <a:rPr lang="en-US" sz="1200" dirty="0">
                  <a:latin typeface="Lucida Console" pitchFamily="49" charset="0"/>
                </a:rPr>
                <a:t>u</a:t>
              </a:r>
              <a:r>
                <a:rPr lang="en-US" sz="1200" dirty="0" smtClean="0">
                  <a:latin typeface="Lucida Console" pitchFamily="49" charset="0"/>
                </a:rPr>
                <a:t>se </a:t>
              </a:r>
              <a:r>
                <a:rPr lang="en-US" sz="1200" dirty="0" err="1" smtClean="0">
                  <a:latin typeface="Lucida Console" pitchFamily="49" charset="0"/>
                </a:rPr>
                <a:t>mod_grid,only</a:t>
              </a:r>
              <a:r>
                <a:rPr lang="en-US" sz="1200" dirty="0" smtClean="0">
                  <a:latin typeface="Lucida Console" pitchFamily="49" charset="0"/>
                </a:rPr>
                <a:t>: </a:t>
              </a:r>
              <a:r>
                <a:rPr lang="en-US" sz="1200" dirty="0" err="1" smtClean="0">
                  <a:latin typeface="Lucida Console" pitchFamily="49" charset="0"/>
                </a:rPr>
                <a:t>npoin</a:t>
              </a:r>
              <a:endParaRPr lang="en-US" sz="1200" dirty="0" smtClean="0">
                <a:latin typeface="Lucida Console" pitchFamily="49" charset="0"/>
              </a:endParaRPr>
            </a:p>
            <a:p>
              <a:r>
                <a:rPr lang="en-US" sz="1200" dirty="0" smtClean="0">
                  <a:latin typeface="Lucida Console" pitchFamily="49" charset="0"/>
                </a:rPr>
                <a:t>use </a:t>
              </a:r>
              <a:r>
                <a:rPr lang="en-US" sz="1200" dirty="0" err="1" smtClean="0">
                  <a:latin typeface="Lucida Console" pitchFamily="49" charset="0"/>
                </a:rPr>
                <a:t>mod_constants,only</a:t>
              </a:r>
              <a:r>
                <a:rPr lang="en-US" sz="1200" dirty="0" smtClean="0">
                  <a:latin typeface="Lucida Console" pitchFamily="49" charset="0"/>
                </a:rPr>
                <a:t>: gravity</a:t>
              </a:r>
              <a:endParaRPr lang="en-US" sz="1200" dirty="0">
                <a:latin typeface="Lucida Console" pitchFamily="49" charset="0"/>
              </a:endParaRPr>
            </a:p>
            <a:p>
              <a:r>
                <a:rPr lang="en-US" sz="1200" dirty="0" smtClean="0">
                  <a:latin typeface="Lucida Console" pitchFamily="49" charset="0"/>
                </a:rPr>
                <a:t>use </a:t>
              </a:r>
              <a:r>
                <a:rPr lang="en-US" sz="1200" dirty="0" err="1" smtClean="0">
                  <a:latin typeface="Lucida Console" pitchFamily="49" charset="0"/>
                </a:rPr>
                <a:t>mod_interface,only</a:t>
              </a:r>
              <a:r>
                <a:rPr lang="en-US" sz="1200" dirty="0" smtClean="0">
                  <a:latin typeface="Lucida Console" pitchFamily="49" charset="0"/>
                </a:rPr>
                <a:t>: </a:t>
              </a:r>
              <a:r>
                <a:rPr lang="en-US" sz="1200" dirty="0" err="1" smtClean="0">
                  <a:latin typeface="Lucida Console" pitchFamily="49" charset="0"/>
                </a:rPr>
                <a:t>compute_gradient</a:t>
              </a:r>
              <a:endParaRPr lang="en-US" sz="1200" dirty="0" smtClean="0">
                <a:latin typeface="Lucida Console" pitchFamily="49" charset="0"/>
              </a:endParaRPr>
            </a:p>
            <a:p>
              <a:endParaRPr lang="en-US" sz="1200" dirty="0" smtClean="0">
                <a:latin typeface="Lucida Console" pitchFamily="49" charset="0"/>
              </a:endParaRPr>
            </a:p>
            <a:p>
              <a:r>
                <a:rPr lang="en-US" sz="1200" dirty="0" smtClean="0">
                  <a:latin typeface="Lucida Console" pitchFamily="49" charset="0"/>
                </a:rPr>
                <a:t>implicit none</a:t>
              </a:r>
            </a:p>
            <a:p>
              <a:endParaRPr lang="en-US" sz="1200" dirty="0" smtClean="0">
                <a:latin typeface="Lucida Console" pitchFamily="49" charset="0"/>
              </a:endParaRPr>
            </a:p>
            <a:p>
              <a:r>
                <a:rPr lang="en-US" sz="1200" dirty="0" smtClean="0">
                  <a:latin typeface="Lucida Console" pitchFamily="49" charset="0"/>
                </a:rPr>
                <a:t>real :: n(</a:t>
              </a:r>
              <a:r>
                <a:rPr lang="en-US" sz="1200" dirty="0" err="1" smtClean="0">
                  <a:latin typeface="Lucida Console" pitchFamily="49" charset="0"/>
                </a:rPr>
                <a:t>npoin</a:t>
              </a:r>
              <a:r>
                <a:rPr lang="en-US" sz="1200" dirty="0" smtClean="0">
                  <a:latin typeface="Lucida Console" pitchFamily="49" charset="0"/>
                </a:rPr>
                <a:t>),q(</a:t>
              </a:r>
              <a:r>
                <a:rPr lang="en-US" sz="1200" dirty="0" err="1" smtClean="0">
                  <a:latin typeface="Lucida Console" pitchFamily="49" charset="0"/>
                </a:rPr>
                <a:t>npoin</a:t>
              </a:r>
              <a:r>
                <a:rPr lang="en-US" sz="1200" dirty="0" smtClean="0">
                  <a:latin typeface="Lucida Console" pitchFamily="49" charset="0"/>
                </a:rPr>
                <a:t>)</a:t>
              </a:r>
            </a:p>
            <a:p>
              <a:r>
                <a:rPr lang="en-US" sz="1200" dirty="0" smtClean="0">
                  <a:latin typeface="Lucida Console" pitchFamily="49" charset="0"/>
                </a:rPr>
                <a:t>real :: </a:t>
              </a:r>
              <a:r>
                <a:rPr lang="en-US" sz="1200" dirty="0" err="1" smtClean="0">
                  <a:latin typeface="Lucida Console" pitchFamily="49" charset="0"/>
                </a:rPr>
                <a:t>dthetadz</a:t>
              </a:r>
              <a:r>
                <a:rPr lang="en-US" sz="1200" dirty="0" smtClean="0">
                  <a:latin typeface="Lucida Console" pitchFamily="49" charset="0"/>
                </a:rPr>
                <a:t>(</a:t>
              </a:r>
              <a:r>
                <a:rPr lang="en-US" sz="1200" dirty="0" err="1" smtClean="0">
                  <a:latin typeface="Lucida Console" pitchFamily="49" charset="0"/>
                </a:rPr>
                <a:t>npoin</a:t>
              </a:r>
              <a:r>
                <a:rPr lang="en-US" sz="1200" dirty="0" smtClean="0">
                  <a:latin typeface="Lucida Console" pitchFamily="49" charset="0"/>
                </a:rPr>
                <a:t>),</a:t>
              </a:r>
              <a:r>
                <a:rPr lang="en-US" sz="1200" dirty="0" err="1" smtClean="0">
                  <a:latin typeface="Lucida Console" pitchFamily="49" charset="0"/>
                </a:rPr>
                <a:t>grad_q</a:t>
              </a:r>
              <a:r>
                <a:rPr lang="en-US" sz="1200" dirty="0" smtClean="0">
                  <a:latin typeface="Lucida Console" pitchFamily="49" charset="0"/>
                </a:rPr>
                <a:t>(3,npoin</a:t>
              </a:r>
              <a:r>
                <a:rPr lang="en-US" sz="1200" dirty="0">
                  <a:latin typeface="Lucida Console" pitchFamily="49" charset="0"/>
                </a:rPr>
                <a:t>)</a:t>
              </a:r>
              <a:endParaRPr lang="en-US" sz="1200" dirty="0" smtClean="0">
                <a:latin typeface="Lucida Console" pitchFamily="49" charset="0"/>
              </a:endParaRPr>
            </a:p>
            <a:p>
              <a:endParaRPr lang="en-US" sz="1200" dirty="0" smtClean="0">
                <a:latin typeface="Lucida Console" pitchFamily="49" charset="0"/>
              </a:endParaRPr>
            </a:p>
            <a:p>
              <a:r>
                <a:rPr lang="en-US" sz="1200" dirty="0" smtClean="0">
                  <a:latin typeface="Lucida Console" pitchFamily="49" charset="0"/>
                </a:rPr>
                <a:t>call </a:t>
              </a:r>
              <a:r>
                <a:rPr lang="en-US" sz="1200" dirty="0" err="1" smtClean="0">
                  <a:latin typeface="Lucida Console" pitchFamily="49" charset="0"/>
                </a:rPr>
                <a:t>compute_gradient</a:t>
              </a:r>
              <a:r>
                <a:rPr lang="en-US" sz="1200" dirty="0" smtClean="0">
                  <a:latin typeface="Lucida Console" pitchFamily="49" charset="0"/>
                </a:rPr>
                <a:t>(</a:t>
              </a:r>
              <a:r>
                <a:rPr lang="en-US" sz="1200" dirty="0" err="1" smtClean="0">
                  <a:latin typeface="Lucida Console" pitchFamily="49" charset="0"/>
                </a:rPr>
                <a:t>q,grad_q</a:t>
              </a:r>
              <a:r>
                <a:rPr lang="en-US" sz="1200" dirty="0" smtClean="0">
                  <a:latin typeface="Lucida Console" pitchFamily="49" charset="0"/>
                </a:rPr>
                <a:t>)</a:t>
              </a:r>
            </a:p>
            <a:p>
              <a:r>
                <a:rPr lang="en-US" sz="1200" dirty="0" err="1">
                  <a:latin typeface="Lucida Console" pitchFamily="49" charset="0"/>
                </a:rPr>
                <a:t>d</a:t>
              </a:r>
              <a:r>
                <a:rPr lang="en-US" sz="1200" dirty="0" err="1" smtClean="0">
                  <a:latin typeface="Lucida Console" pitchFamily="49" charset="0"/>
                </a:rPr>
                <a:t>thetadz</a:t>
              </a:r>
              <a:r>
                <a:rPr lang="en-US" sz="1200" dirty="0" smtClean="0">
                  <a:latin typeface="Lucida Console" pitchFamily="49" charset="0"/>
                </a:rPr>
                <a:t>=</a:t>
              </a:r>
              <a:r>
                <a:rPr lang="en-US" sz="1200" dirty="0" err="1" smtClean="0">
                  <a:latin typeface="Lucida Console" pitchFamily="49" charset="0"/>
                </a:rPr>
                <a:t>grad_q</a:t>
              </a:r>
              <a:r>
                <a:rPr lang="en-US" sz="1200" dirty="0" smtClean="0">
                  <a:latin typeface="Lucida Console" pitchFamily="49" charset="0"/>
                </a:rPr>
                <a:t>(3,:)</a:t>
              </a:r>
              <a:endParaRPr lang="en-US" sz="1200" dirty="0">
                <a:latin typeface="Lucida Console" pitchFamily="49" charset="0"/>
              </a:endParaRPr>
            </a:p>
            <a:p>
              <a:r>
                <a:rPr lang="en-US" sz="1200" dirty="0">
                  <a:latin typeface="Lucida Console" pitchFamily="49" charset="0"/>
                </a:rPr>
                <a:t>n</a:t>
              </a:r>
              <a:r>
                <a:rPr lang="en-US" sz="1200" dirty="0" smtClean="0">
                  <a:latin typeface="Lucida Console" pitchFamily="49" charset="0"/>
                </a:rPr>
                <a:t>=</a:t>
              </a:r>
              <a:r>
                <a:rPr lang="en-US" sz="1200" dirty="0" err="1" smtClean="0">
                  <a:latin typeface="Lucida Console" pitchFamily="49" charset="0"/>
                </a:rPr>
                <a:t>sqrt</a:t>
              </a:r>
              <a:r>
                <a:rPr lang="en-US" sz="1200" dirty="0" smtClean="0">
                  <a:latin typeface="Lucida Console" pitchFamily="49" charset="0"/>
                </a:rPr>
                <a:t>(gravity/theta*</a:t>
              </a:r>
              <a:r>
                <a:rPr lang="en-US" sz="1200" dirty="0" err="1" smtClean="0">
                  <a:latin typeface="Lucida Console" pitchFamily="49" charset="0"/>
                </a:rPr>
                <a:t>dthetadz</a:t>
              </a:r>
              <a:r>
                <a:rPr lang="en-US" sz="1200" dirty="0" smtClean="0">
                  <a:latin typeface="Lucida Console" pitchFamily="49" charset="0"/>
                </a:rPr>
                <a:t>)</a:t>
              </a:r>
            </a:p>
            <a:p>
              <a:endParaRPr lang="en-US" sz="1200" dirty="0" smtClean="0">
                <a:latin typeface="Lucida Console" pitchFamily="49" charset="0"/>
              </a:endParaRPr>
            </a:p>
            <a:p>
              <a:r>
                <a:rPr lang="en-US" sz="1200" dirty="0" smtClean="0">
                  <a:latin typeface="Lucida Console" pitchFamily="49" charset="0"/>
                </a:rPr>
                <a:t>end</a:t>
              </a:r>
              <a:endParaRPr lang="en-US" sz="1200" dirty="0">
                <a:latin typeface="Lucida Console" pitchFamily="49" charset="0"/>
              </a:endParaRPr>
            </a:p>
          </p:txBody>
        </p:sp>
        <p:sp>
          <p:nvSpPr>
            <p:cNvPr id="60" name="TextBox 59"/>
            <p:cNvSpPr txBox="1"/>
            <p:nvPr/>
          </p:nvSpPr>
          <p:spPr>
            <a:xfrm>
              <a:off x="7481009" y="2678668"/>
              <a:ext cx="977191" cy="369332"/>
            </a:xfrm>
            <a:prstGeom prst="rect">
              <a:avLst/>
            </a:prstGeom>
            <a:noFill/>
          </p:spPr>
          <p:txBody>
            <a:bodyPr wrap="none" rtlCol="0">
              <a:spAutoFit/>
            </a:bodyPr>
            <a:lstStyle/>
            <a:p>
              <a:r>
                <a:rPr lang="en-US" dirty="0" smtClean="0"/>
                <a:t>Example</a:t>
              </a:r>
              <a:endParaRPr lang="en-US" dirty="0"/>
            </a:p>
          </p:txBody>
        </p:sp>
      </p:grpSp>
      <p:grpSp>
        <p:nvGrpSpPr>
          <p:cNvPr id="61" name="Group 60"/>
          <p:cNvGrpSpPr/>
          <p:nvPr/>
        </p:nvGrpSpPr>
        <p:grpSpPr>
          <a:xfrm>
            <a:off x="57149" y="3510997"/>
            <a:ext cx="8299632" cy="707886"/>
            <a:chOff x="57149" y="3510997"/>
            <a:chExt cx="8299632" cy="707886"/>
          </a:xfrm>
        </p:grpSpPr>
        <p:grpSp>
          <p:nvGrpSpPr>
            <p:cNvPr id="64" name="Group 63"/>
            <p:cNvGrpSpPr/>
            <p:nvPr/>
          </p:nvGrpSpPr>
          <p:grpSpPr>
            <a:xfrm>
              <a:off x="3048000" y="3622624"/>
              <a:ext cx="5308781" cy="484632"/>
              <a:chOff x="3048000" y="3630168"/>
              <a:chExt cx="5308781" cy="484632"/>
            </a:xfrm>
          </p:grpSpPr>
          <p:sp>
            <p:nvSpPr>
              <p:cNvPr id="66" name="Right Arrow 65"/>
              <p:cNvSpPr/>
              <p:nvPr/>
            </p:nvSpPr>
            <p:spPr>
              <a:xfrm>
                <a:off x="3048000" y="363016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7" name="Rectangle 66"/>
              <p:cNvSpPr/>
              <p:nvPr/>
            </p:nvSpPr>
            <p:spPr>
              <a:xfrm>
                <a:off x="4267200" y="3763060"/>
                <a:ext cx="4089581" cy="2139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65" name="TextBox 64"/>
            <p:cNvSpPr txBox="1"/>
            <p:nvPr/>
          </p:nvSpPr>
          <p:spPr>
            <a:xfrm>
              <a:off x="57149" y="3510997"/>
              <a:ext cx="3019425" cy="707886"/>
            </a:xfrm>
            <a:prstGeom prst="rect">
              <a:avLst/>
            </a:prstGeom>
            <a:noFill/>
          </p:spPr>
          <p:txBody>
            <a:bodyPr wrap="square" rtlCol="0">
              <a:spAutoFit/>
            </a:bodyPr>
            <a:lstStyle/>
            <a:p>
              <a:r>
                <a:rPr lang="en-US" sz="2000" dirty="0" smtClean="0"/>
                <a:t>Include the module and relevant operator(s)</a:t>
              </a:r>
              <a:endParaRPr lang="en-US" sz="2000" dirty="0"/>
            </a:p>
          </p:txBody>
        </p:sp>
      </p:grpSp>
      <p:grpSp>
        <p:nvGrpSpPr>
          <p:cNvPr id="68" name="Group 67"/>
          <p:cNvGrpSpPr/>
          <p:nvPr/>
        </p:nvGrpSpPr>
        <p:grpSpPr>
          <a:xfrm>
            <a:off x="123826" y="4896308"/>
            <a:ext cx="8236229" cy="484632"/>
            <a:chOff x="123826" y="4896308"/>
            <a:chExt cx="8236229" cy="484632"/>
          </a:xfrm>
        </p:grpSpPr>
        <p:grpSp>
          <p:nvGrpSpPr>
            <p:cNvPr id="69" name="Group 68"/>
            <p:cNvGrpSpPr/>
            <p:nvPr/>
          </p:nvGrpSpPr>
          <p:grpSpPr>
            <a:xfrm>
              <a:off x="3048000" y="4896308"/>
              <a:ext cx="5312055" cy="484632"/>
              <a:chOff x="3048000" y="4896308"/>
              <a:chExt cx="5312055" cy="484632"/>
            </a:xfrm>
          </p:grpSpPr>
          <p:sp>
            <p:nvSpPr>
              <p:cNvPr id="71" name="Right Arrow 70"/>
              <p:cNvSpPr/>
              <p:nvPr/>
            </p:nvSpPr>
            <p:spPr>
              <a:xfrm>
                <a:off x="3048000" y="489630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2" name="Rectangle 71"/>
              <p:cNvSpPr/>
              <p:nvPr/>
            </p:nvSpPr>
            <p:spPr>
              <a:xfrm>
                <a:off x="4270474" y="5029200"/>
                <a:ext cx="4089581" cy="2139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70" name="TextBox 69"/>
            <p:cNvSpPr txBox="1"/>
            <p:nvPr/>
          </p:nvSpPr>
          <p:spPr>
            <a:xfrm>
              <a:off x="123826" y="4938569"/>
              <a:ext cx="3048000" cy="400110"/>
            </a:xfrm>
            <a:prstGeom prst="rect">
              <a:avLst/>
            </a:prstGeom>
            <a:noFill/>
          </p:spPr>
          <p:txBody>
            <a:bodyPr wrap="square" rtlCol="0">
              <a:spAutoFit/>
            </a:bodyPr>
            <a:lstStyle/>
            <a:p>
              <a:r>
                <a:rPr lang="en-US" sz="2000" dirty="0"/>
                <a:t>C</a:t>
              </a:r>
              <a:r>
                <a:rPr lang="en-US" sz="2000" dirty="0" smtClean="0"/>
                <a:t>all the relevant operator</a:t>
              </a:r>
              <a:endParaRPr lang="en-US" sz="2000" dirty="0"/>
            </a:p>
          </p:txBody>
        </p:sp>
      </p:grpSp>
      <p:sp>
        <p:nvSpPr>
          <p:cNvPr id="19" name="TextBox 18"/>
          <p:cNvSpPr txBox="1"/>
          <p:nvPr/>
        </p:nvSpPr>
        <p:spPr>
          <a:xfrm>
            <a:off x="0" y="0"/>
            <a:ext cx="9163282" cy="707886"/>
          </a:xfrm>
          <a:prstGeom prst="rect">
            <a:avLst/>
          </a:prstGeom>
          <a:noFill/>
        </p:spPr>
        <p:txBody>
          <a:bodyPr wrap="square" rtlCol="0">
            <a:spAutoFit/>
          </a:bodyPr>
          <a:lstStyle/>
          <a:p>
            <a:pPr algn="ctr"/>
            <a:r>
              <a:rPr lang="en-US" sz="4000" b="1" dirty="0" smtClean="0">
                <a:solidFill>
                  <a:schemeClr val="bg1"/>
                </a:solidFill>
                <a:latin typeface="+mj-lt"/>
                <a:cs typeface="Arial" pitchFamily="34" charset="0"/>
              </a:rPr>
              <a:t>Incorporation of Physical Processes</a:t>
            </a:r>
            <a:endParaRPr lang="en-US" sz="4000" b="1" dirty="0">
              <a:solidFill>
                <a:schemeClr val="bg1"/>
              </a:solidFill>
              <a:latin typeface="+mj-lt"/>
              <a:cs typeface="Arial" pitchFamily="34" charset="0"/>
            </a:endParaRPr>
          </a:p>
        </p:txBody>
      </p:sp>
    </p:spTree>
    <p:extLst>
      <p:ext uri="{BB962C8B-B14F-4D97-AF65-F5344CB8AC3E}">
        <p14:creationId xmlns:p14="http://schemas.microsoft.com/office/powerpoint/2010/main" val="77364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500" fill="hold"/>
                                        <p:tgtEl>
                                          <p:spTgt spid="61"/>
                                        </p:tgtEl>
                                        <p:attrNameLst>
                                          <p:attrName>ppt_x</p:attrName>
                                        </p:attrNameLst>
                                      </p:cBhvr>
                                      <p:tavLst>
                                        <p:tav tm="0">
                                          <p:val>
                                            <p:strVal val="0-#ppt_w/2"/>
                                          </p:val>
                                        </p:tav>
                                        <p:tav tm="100000">
                                          <p:val>
                                            <p:strVal val="#ppt_x"/>
                                          </p:val>
                                        </p:tav>
                                      </p:tavLst>
                                    </p:anim>
                                    <p:anim calcmode="lin" valueType="num">
                                      <p:cBhvr additive="base">
                                        <p:cTn id="12"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500" fill="hold"/>
                                        <p:tgtEl>
                                          <p:spTgt spid="68"/>
                                        </p:tgtEl>
                                        <p:attrNameLst>
                                          <p:attrName>ppt_x</p:attrName>
                                        </p:attrNameLst>
                                      </p:cBhvr>
                                      <p:tavLst>
                                        <p:tav tm="0">
                                          <p:val>
                                            <p:strVal val="0-#ppt_w/2"/>
                                          </p:val>
                                        </p:tav>
                                        <p:tav tm="100000">
                                          <p:val>
                                            <p:strVal val="#ppt_x"/>
                                          </p:val>
                                        </p:tav>
                                      </p:tavLst>
                                    </p:anim>
                                    <p:anim calcmode="lin" valueType="num">
                                      <p:cBhvr additive="base">
                                        <p:cTn id="18" dur="500" fill="hold"/>
                                        <p:tgtEl>
                                          <p:spTgt spid="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23"/>
          <p:cNvSpPr>
            <a:spLocks noGrp="1"/>
          </p:cNvSpPr>
          <p:nvPr>
            <p:ph type="sldNum" sz="quarter" idx="10"/>
          </p:nvPr>
        </p:nvSpPr>
        <p:spPr>
          <a:xfrm>
            <a:off x="8458200" y="6352187"/>
            <a:ext cx="685800" cy="261938"/>
          </a:xfrm>
        </p:spPr>
        <p:txBody>
          <a:bodyPr/>
          <a:lstStyle/>
          <a:p>
            <a:fld id="{E88EBFDC-C2B3-4774-922E-4D1195AEE199}" type="slidenum">
              <a:rPr lang="en-US" smtClean="0">
                <a:solidFill>
                  <a:prstClr val="white"/>
                </a:solidFill>
              </a:rPr>
              <a:pPr/>
              <a:t>15</a:t>
            </a:fld>
            <a:endParaRPr lang="en-US" dirty="0">
              <a:solidFill>
                <a:prstClr val="white"/>
              </a:solidFill>
            </a:endParaRPr>
          </a:p>
        </p:txBody>
      </p:sp>
      <p:sp>
        <p:nvSpPr>
          <p:cNvPr id="184" name="Content Placeholder 2"/>
          <p:cNvSpPr txBox="1">
            <a:spLocks/>
          </p:cNvSpPr>
          <p:nvPr/>
        </p:nvSpPr>
        <p:spPr bwMode="auto">
          <a:xfrm>
            <a:off x="24397" y="813199"/>
            <a:ext cx="9144000" cy="5740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None/>
              <a:tabLst/>
              <a:defRPr/>
            </a:pPr>
            <a:r>
              <a:rPr lang="en-US" sz="2200" b="1" kern="0" dirty="0">
                <a:solidFill>
                  <a:srgbClr val="C00000"/>
                </a:solidFill>
                <a:latin typeface="Arial" pitchFamily="34" charset="0"/>
                <a:cs typeface="Arial" pitchFamily="34" charset="0"/>
              </a:rPr>
              <a:t>S</a:t>
            </a:r>
            <a:r>
              <a:rPr kumimoji="0" lang="en-US" sz="2200" b="1" i="0" u="none" strike="noStrike" kern="0" cap="none" spc="0" normalizeH="0" baseline="0" noProof="0" dirty="0" err="1" smtClean="0">
                <a:ln>
                  <a:noFill/>
                </a:ln>
                <a:solidFill>
                  <a:srgbClr val="C00000"/>
                </a:solidFill>
                <a:effectLst/>
                <a:uLnTx/>
                <a:uFillTx/>
                <a:latin typeface="Arial" pitchFamily="34" charset="0"/>
                <a:cs typeface="Arial" pitchFamily="34" charset="0"/>
              </a:rPr>
              <a:t>patial</a:t>
            </a:r>
            <a:r>
              <a:rPr kumimoji="0" lang="en-US" sz="2200" b="1" i="0" u="none" strike="noStrike" kern="0" cap="none" spc="0" normalizeH="0" baseline="0" noProof="0" dirty="0" smtClean="0">
                <a:ln>
                  <a:noFill/>
                </a:ln>
                <a:solidFill>
                  <a:srgbClr val="C00000"/>
                </a:solidFill>
                <a:effectLst/>
                <a:uLnTx/>
                <a:uFillTx/>
                <a:latin typeface="Arial" pitchFamily="34" charset="0"/>
                <a:cs typeface="Arial" pitchFamily="34" charset="0"/>
              </a:rPr>
              <a:t> discretization for Element Based </a:t>
            </a:r>
            <a:r>
              <a:rPr kumimoji="0" lang="en-US" sz="2200" b="1" i="0" u="none" strike="noStrike" kern="0" cap="none" spc="0" normalizeH="0" baseline="0" noProof="0" dirty="0" err="1" smtClean="0">
                <a:ln>
                  <a:noFill/>
                </a:ln>
                <a:solidFill>
                  <a:srgbClr val="C00000"/>
                </a:solidFill>
                <a:effectLst/>
                <a:uLnTx/>
                <a:uFillTx/>
                <a:latin typeface="Arial" pitchFamily="34" charset="0"/>
                <a:cs typeface="Arial" pitchFamily="34" charset="0"/>
              </a:rPr>
              <a:t>Galerkin</a:t>
            </a:r>
            <a:r>
              <a:rPr kumimoji="0" lang="en-US" sz="2200" b="1" i="0" u="none" strike="noStrike" kern="0" cap="none" spc="0" normalizeH="0" baseline="0" noProof="0" dirty="0" smtClean="0">
                <a:ln>
                  <a:noFill/>
                </a:ln>
                <a:solidFill>
                  <a:srgbClr val="C00000"/>
                </a:solidFill>
                <a:effectLst/>
                <a:uLnTx/>
                <a:uFillTx/>
                <a:latin typeface="Arial" pitchFamily="34" charset="0"/>
                <a:cs typeface="Arial" pitchFamily="34" charset="0"/>
              </a:rPr>
              <a:t> (EBG) methods</a:t>
            </a:r>
            <a:endParaRPr kumimoji="0" lang="en-US" sz="2200" b="0" i="0" u="none" strike="noStrike" kern="0" cap="none" spc="0" normalizeH="0" baseline="0" noProof="0" dirty="0" smtClean="0">
              <a:ln>
                <a:noFill/>
              </a:ln>
              <a:solidFill>
                <a:srgbClr val="C00000"/>
              </a:solidFill>
              <a:effectLst/>
              <a:uLnTx/>
              <a:uFillTx/>
              <a:latin typeface="Arial" pitchFamily="34" charset="0"/>
              <a:cs typeface="Arial" pitchFamily="34" charset="0"/>
            </a:endParaRPr>
          </a:p>
          <a:p>
            <a:r>
              <a:rPr kumimoji="0" lang="en-US" sz="2000" b="0" i="0" u="none" strike="noStrike" kern="0" cap="none" spc="0" normalizeH="0" baseline="0" noProof="0" dirty="0" smtClean="0">
                <a:ln>
                  <a:noFill/>
                </a:ln>
                <a:solidFill>
                  <a:srgbClr val="000000"/>
                </a:solidFill>
                <a:effectLst/>
                <a:uLnTx/>
                <a:uFillTx/>
                <a:latin typeface="Arial" pitchFamily="34" charset="0"/>
                <a:cs typeface="Arial" pitchFamily="34" charset="0"/>
              </a:rPr>
              <a:t>Based on sharing of nodal points between adjacent elements</a:t>
            </a:r>
          </a:p>
          <a:p>
            <a:endParaRPr lang="en-US" sz="1800" kern="0" dirty="0">
              <a:solidFill>
                <a:srgbClr val="000000"/>
              </a:solidFill>
              <a:latin typeface="Calibri"/>
            </a:endParaRPr>
          </a:p>
          <a:p>
            <a:endParaRPr kumimoji="0" lang="en-US" sz="1800" b="0" i="0" u="none" strike="noStrike" kern="0" cap="none" spc="0" normalizeH="0" baseline="0" noProof="0" dirty="0" smtClean="0">
              <a:ln>
                <a:noFill/>
              </a:ln>
              <a:solidFill>
                <a:srgbClr val="000000"/>
              </a:solidFill>
              <a:effectLst/>
              <a:uLnTx/>
              <a:uFillTx/>
              <a:latin typeface="Calibri"/>
              <a:ea typeface="+mn-ea"/>
              <a:cs typeface="+mn-cs"/>
            </a:endParaRPr>
          </a:p>
          <a:p>
            <a:endParaRPr lang="en-US" sz="1800" kern="0" dirty="0">
              <a:solidFill>
                <a:srgbClr val="000000"/>
              </a:solidFill>
              <a:latin typeface="Calibri"/>
            </a:endParaRPr>
          </a:p>
          <a:p>
            <a:endParaRPr kumimoji="0" lang="en-US" sz="1800" b="0" i="0" u="none" strike="noStrike" kern="0" cap="none" spc="0" normalizeH="0" baseline="0" noProof="0" dirty="0" smtClean="0">
              <a:ln>
                <a:noFill/>
              </a:ln>
              <a:solidFill>
                <a:srgbClr val="000000"/>
              </a:solidFill>
              <a:effectLst/>
              <a:uLnTx/>
              <a:uFillTx/>
              <a:latin typeface="Calibri"/>
              <a:ea typeface="+mn-ea"/>
              <a:cs typeface="+mn-cs"/>
            </a:endParaRPr>
          </a:p>
          <a:p>
            <a:endParaRPr lang="en-US" sz="1800" kern="0" dirty="0">
              <a:solidFill>
                <a:srgbClr val="000000"/>
              </a:solidFill>
              <a:latin typeface="Calibri"/>
            </a:endParaRPr>
          </a:p>
          <a:p>
            <a:endParaRPr kumimoji="0" lang="en-US" sz="1800" b="0" i="0" u="none" strike="noStrike" kern="0" cap="none" spc="0" normalizeH="0" baseline="0" noProof="0" dirty="0" smtClean="0">
              <a:ln>
                <a:noFill/>
              </a:ln>
              <a:solidFill>
                <a:srgbClr val="000000"/>
              </a:solidFill>
              <a:effectLst/>
              <a:uLnTx/>
              <a:uFillTx/>
              <a:latin typeface="Calibri"/>
              <a:ea typeface="+mn-ea"/>
              <a:cs typeface="+mn-cs"/>
            </a:endParaRPr>
          </a:p>
          <a:p>
            <a:pPr marL="0" indent="0">
              <a:buNone/>
            </a:pPr>
            <a:endParaRPr lang="en-US" sz="1800" kern="0" dirty="0">
              <a:solidFill>
                <a:srgbClr val="000000"/>
              </a:solidFill>
              <a:latin typeface="Calibri"/>
            </a:endParaRPr>
          </a:p>
          <a:p>
            <a:endParaRPr lang="en-US" sz="2000" kern="0" dirty="0" smtClean="0">
              <a:solidFill>
                <a:srgbClr val="000000"/>
              </a:solidFill>
              <a:latin typeface="Arial" pitchFamily="34" charset="0"/>
              <a:cs typeface="Arial" pitchFamily="34" charset="0"/>
            </a:endParaRPr>
          </a:p>
          <a:p>
            <a:r>
              <a:rPr lang="en-US" sz="2000" kern="0" dirty="0" smtClean="0">
                <a:solidFill>
                  <a:srgbClr val="000000"/>
                </a:solidFill>
                <a:latin typeface="Arial" pitchFamily="34" charset="0"/>
                <a:cs typeface="Arial" pitchFamily="34" charset="0"/>
              </a:rPr>
              <a:t>Both methods are being developed within the </a:t>
            </a:r>
            <a:r>
              <a:rPr lang="en-US" sz="2000" b="1" dirty="0" smtClean="0">
                <a:latin typeface="Arial" pitchFamily="34" charset="0"/>
                <a:cs typeface="Arial" pitchFamily="34" charset="0"/>
              </a:rPr>
              <a:t>N</a:t>
            </a:r>
            <a:r>
              <a:rPr lang="en-US" sz="2000" dirty="0" smtClean="0">
                <a:latin typeface="Arial" pitchFamily="34" charset="0"/>
                <a:cs typeface="Arial" pitchFamily="34" charset="0"/>
              </a:rPr>
              <a:t>on-hydrostatic </a:t>
            </a:r>
            <a:r>
              <a:rPr lang="en-US" sz="2000" b="1" dirty="0" smtClean="0">
                <a:latin typeface="Arial" pitchFamily="34" charset="0"/>
                <a:cs typeface="Arial" pitchFamily="34" charset="0"/>
              </a:rPr>
              <a:t>U</a:t>
            </a:r>
            <a:r>
              <a:rPr lang="en-US" sz="2000" dirty="0" smtClean="0">
                <a:latin typeface="Arial" pitchFamily="34" charset="0"/>
                <a:cs typeface="Arial" pitchFamily="34" charset="0"/>
              </a:rPr>
              <a:t>nified </a:t>
            </a:r>
            <a:r>
              <a:rPr lang="en-US" sz="2000" b="1" dirty="0" smtClean="0">
                <a:latin typeface="Arial" pitchFamily="34" charset="0"/>
                <a:cs typeface="Arial" pitchFamily="34" charset="0"/>
              </a:rPr>
              <a:t>M</a:t>
            </a:r>
            <a:r>
              <a:rPr lang="en-US" sz="2000" dirty="0" smtClean="0">
                <a:latin typeface="Arial" pitchFamily="34" charset="0"/>
                <a:cs typeface="Arial" pitchFamily="34" charset="0"/>
              </a:rPr>
              <a:t>odel of the </a:t>
            </a:r>
            <a:r>
              <a:rPr lang="en-US" sz="2000" b="1" dirty="0" smtClean="0">
                <a:latin typeface="Arial" pitchFamily="34" charset="0"/>
                <a:cs typeface="Arial" pitchFamily="34" charset="0"/>
              </a:rPr>
              <a:t>A</a:t>
            </a:r>
            <a:r>
              <a:rPr lang="en-US" sz="2000" dirty="0" smtClean="0">
                <a:latin typeface="Arial" pitchFamily="34" charset="0"/>
                <a:cs typeface="Arial" pitchFamily="34" charset="0"/>
              </a:rPr>
              <a:t>tmosphere </a:t>
            </a:r>
            <a:r>
              <a:rPr lang="en-US" sz="2000" dirty="0">
                <a:latin typeface="Arial" pitchFamily="34" charset="0"/>
                <a:cs typeface="Arial" pitchFamily="34" charset="0"/>
              </a:rPr>
              <a:t>(</a:t>
            </a:r>
            <a:r>
              <a:rPr lang="en-US" sz="2000" b="1" dirty="0">
                <a:latin typeface="Arial" pitchFamily="34" charset="0"/>
                <a:cs typeface="Arial" pitchFamily="34" charset="0"/>
              </a:rPr>
              <a:t>NUMA</a:t>
            </a:r>
            <a:r>
              <a:rPr lang="en-US" sz="2000" dirty="0" smtClean="0">
                <a:latin typeface="Arial" pitchFamily="34" charset="0"/>
                <a:cs typeface="Arial" pitchFamily="34" charset="0"/>
              </a:rPr>
              <a:t>) framework</a:t>
            </a:r>
          </a:p>
          <a:p>
            <a:r>
              <a:rPr lang="en-US" sz="2000" kern="0" dirty="0" smtClean="0">
                <a:solidFill>
                  <a:srgbClr val="000000"/>
                </a:solidFill>
                <a:latin typeface="Arial" pitchFamily="34" charset="0"/>
                <a:cs typeface="Arial" pitchFamily="34" charset="0"/>
              </a:rPr>
              <a:t>Both methods have excellent scalability characteristics because only minimal communication is needed</a:t>
            </a:r>
            <a:endParaRPr kumimoji="0" lang="en-US" sz="2000" b="0" i="0" u="none" strike="noStrike" kern="0" cap="none" spc="0" normalizeH="0" baseline="0" noProof="0" dirty="0">
              <a:ln>
                <a:noFill/>
              </a:ln>
              <a:solidFill>
                <a:srgbClr val="000000"/>
              </a:solidFill>
              <a:effectLst/>
              <a:uLnTx/>
              <a:uFillTx/>
              <a:latin typeface="Arial" pitchFamily="34" charset="0"/>
              <a:cs typeface="Arial" pitchFamily="34" charset="0"/>
            </a:endParaRPr>
          </a:p>
        </p:txBody>
      </p:sp>
      <p:grpSp>
        <p:nvGrpSpPr>
          <p:cNvPr id="185" name="Group 184"/>
          <p:cNvGrpSpPr/>
          <p:nvPr/>
        </p:nvGrpSpPr>
        <p:grpSpPr>
          <a:xfrm>
            <a:off x="404853" y="2435860"/>
            <a:ext cx="3276600" cy="1435100"/>
            <a:chOff x="685800" y="4508500"/>
            <a:chExt cx="3276600" cy="1435100"/>
          </a:xfrm>
        </p:grpSpPr>
        <p:sp>
          <p:nvSpPr>
            <p:cNvPr id="186" name="Rectangle 185"/>
            <p:cNvSpPr/>
            <p:nvPr/>
          </p:nvSpPr>
          <p:spPr bwMode="auto">
            <a:xfrm>
              <a:off x="685800" y="4508500"/>
              <a:ext cx="1638300" cy="1435100"/>
            </a:xfrm>
            <a:prstGeom prst="rect">
              <a:avLst/>
            </a:prstGeom>
            <a:no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sp>
          <p:nvSpPr>
            <p:cNvPr id="187" name="Rectangle 186"/>
            <p:cNvSpPr/>
            <p:nvPr/>
          </p:nvSpPr>
          <p:spPr bwMode="auto">
            <a:xfrm>
              <a:off x="2324100" y="4508500"/>
              <a:ext cx="1638300" cy="1435100"/>
            </a:xfrm>
            <a:prstGeom prst="rect">
              <a:avLst/>
            </a:prstGeom>
            <a:no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grpSp>
      <p:grpSp>
        <p:nvGrpSpPr>
          <p:cNvPr id="188" name="Group 187"/>
          <p:cNvGrpSpPr/>
          <p:nvPr/>
        </p:nvGrpSpPr>
        <p:grpSpPr>
          <a:xfrm>
            <a:off x="1951713" y="2346960"/>
            <a:ext cx="182880" cy="1615440"/>
            <a:chOff x="2225702" y="4419600"/>
            <a:chExt cx="182880" cy="1615440"/>
          </a:xfrm>
        </p:grpSpPr>
        <p:sp>
          <p:nvSpPr>
            <p:cNvPr id="189" name="Oval 188"/>
            <p:cNvSpPr>
              <a:spLocks noChangeAspect="1"/>
            </p:cNvSpPr>
            <p:nvPr/>
          </p:nvSpPr>
          <p:spPr bwMode="auto">
            <a:xfrm>
              <a:off x="2225702" y="4419600"/>
              <a:ext cx="182880" cy="182880"/>
            </a:xfrm>
            <a:prstGeom prst="ellipse">
              <a:avLst/>
            </a:prstGeom>
            <a:solidFill>
              <a:srgbClr val="0000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sp>
          <p:nvSpPr>
            <p:cNvPr id="190" name="Oval 189"/>
            <p:cNvSpPr>
              <a:spLocks noChangeAspect="1"/>
            </p:cNvSpPr>
            <p:nvPr/>
          </p:nvSpPr>
          <p:spPr bwMode="auto">
            <a:xfrm>
              <a:off x="2225702" y="5134610"/>
              <a:ext cx="182880" cy="182880"/>
            </a:xfrm>
            <a:prstGeom prst="ellipse">
              <a:avLst/>
            </a:prstGeom>
            <a:solidFill>
              <a:srgbClr val="0000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sp>
          <p:nvSpPr>
            <p:cNvPr id="191" name="Oval 190"/>
            <p:cNvSpPr>
              <a:spLocks noChangeAspect="1"/>
            </p:cNvSpPr>
            <p:nvPr/>
          </p:nvSpPr>
          <p:spPr bwMode="auto">
            <a:xfrm>
              <a:off x="2225702" y="5852160"/>
              <a:ext cx="182880" cy="182880"/>
            </a:xfrm>
            <a:prstGeom prst="ellipse">
              <a:avLst/>
            </a:prstGeom>
            <a:solidFill>
              <a:srgbClr val="0000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grpSp>
      <p:grpSp>
        <p:nvGrpSpPr>
          <p:cNvPr id="192" name="Group 191"/>
          <p:cNvGrpSpPr/>
          <p:nvPr/>
        </p:nvGrpSpPr>
        <p:grpSpPr>
          <a:xfrm>
            <a:off x="304800" y="2346960"/>
            <a:ext cx="3452853" cy="1615440"/>
            <a:chOff x="585747" y="4419600"/>
            <a:chExt cx="3452853" cy="1615440"/>
          </a:xfrm>
        </p:grpSpPr>
        <p:sp>
          <p:nvSpPr>
            <p:cNvPr id="193" name="Oval 192"/>
            <p:cNvSpPr>
              <a:spLocks noChangeAspect="1"/>
            </p:cNvSpPr>
            <p:nvPr/>
          </p:nvSpPr>
          <p:spPr bwMode="auto">
            <a:xfrm>
              <a:off x="585747" y="4419600"/>
              <a:ext cx="182880" cy="18288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sp>
          <p:nvSpPr>
            <p:cNvPr id="194" name="Oval 193"/>
            <p:cNvSpPr>
              <a:spLocks noChangeAspect="1"/>
            </p:cNvSpPr>
            <p:nvPr/>
          </p:nvSpPr>
          <p:spPr bwMode="auto">
            <a:xfrm>
              <a:off x="585747" y="5134610"/>
              <a:ext cx="182880" cy="18288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sp>
          <p:nvSpPr>
            <p:cNvPr id="195" name="Oval 194"/>
            <p:cNvSpPr>
              <a:spLocks noChangeAspect="1"/>
            </p:cNvSpPr>
            <p:nvPr/>
          </p:nvSpPr>
          <p:spPr bwMode="auto">
            <a:xfrm>
              <a:off x="585747" y="5852160"/>
              <a:ext cx="182880" cy="18288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sp>
          <p:nvSpPr>
            <p:cNvPr id="196" name="Oval 195"/>
            <p:cNvSpPr>
              <a:spLocks noChangeAspect="1"/>
            </p:cNvSpPr>
            <p:nvPr/>
          </p:nvSpPr>
          <p:spPr bwMode="auto">
            <a:xfrm>
              <a:off x="1417320" y="4419600"/>
              <a:ext cx="182880" cy="18288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sp>
          <p:nvSpPr>
            <p:cNvPr id="197" name="Oval 196"/>
            <p:cNvSpPr>
              <a:spLocks noChangeAspect="1"/>
            </p:cNvSpPr>
            <p:nvPr/>
          </p:nvSpPr>
          <p:spPr bwMode="auto">
            <a:xfrm>
              <a:off x="1417320" y="5134610"/>
              <a:ext cx="182880" cy="18288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sp>
          <p:nvSpPr>
            <p:cNvPr id="198" name="Oval 197"/>
            <p:cNvSpPr>
              <a:spLocks noChangeAspect="1"/>
            </p:cNvSpPr>
            <p:nvPr/>
          </p:nvSpPr>
          <p:spPr bwMode="auto">
            <a:xfrm>
              <a:off x="1417320" y="5852160"/>
              <a:ext cx="182880" cy="18288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sp>
          <p:nvSpPr>
            <p:cNvPr id="199" name="Oval 198"/>
            <p:cNvSpPr>
              <a:spLocks noChangeAspect="1"/>
            </p:cNvSpPr>
            <p:nvPr/>
          </p:nvSpPr>
          <p:spPr bwMode="auto">
            <a:xfrm>
              <a:off x="3855720" y="4419600"/>
              <a:ext cx="182880" cy="18288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sp>
          <p:nvSpPr>
            <p:cNvPr id="200" name="Oval 199"/>
            <p:cNvSpPr>
              <a:spLocks noChangeAspect="1"/>
            </p:cNvSpPr>
            <p:nvPr/>
          </p:nvSpPr>
          <p:spPr bwMode="auto">
            <a:xfrm>
              <a:off x="3855720" y="5134610"/>
              <a:ext cx="182880" cy="18288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sp>
          <p:nvSpPr>
            <p:cNvPr id="201" name="Oval 200"/>
            <p:cNvSpPr>
              <a:spLocks noChangeAspect="1"/>
            </p:cNvSpPr>
            <p:nvPr/>
          </p:nvSpPr>
          <p:spPr bwMode="auto">
            <a:xfrm>
              <a:off x="3855720" y="5852160"/>
              <a:ext cx="182880" cy="18288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sp>
          <p:nvSpPr>
            <p:cNvPr id="202" name="Oval 201"/>
            <p:cNvSpPr>
              <a:spLocks noChangeAspect="1"/>
            </p:cNvSpPr>
            <p:nvPr/>
          </p:nvSpPr>
          <p:spPr bwMode="auto">
            <a:xfrm>
              <a:off x="3048000" y="4419600"/>
              <a:ext cx="182880" cy="18288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sp>
          <p:nvSpPr>
            <p:cNvPr id="203" name="Oval 202"/>
            <p:cNvSpPr>
              <a:spLocks noChangeAspect="1"/>
            </p:cNvSpPr>
            <p:nvPr/>
          </p:nvSpPr>
          <p:spPr bwMode="auto">
            <a:xfrm>
              <a:off x="3048000" y="5134610"/>
              <a:ext cx="182880" cy="18288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sp>
          <p:nvSpPr>
            <p:cNvPr id="204" name="Oval 203"/>
            <p:cNvSpPr>
              <a:spLocks noChangeAspect="1"/>
            </p:cNvSpPr>
            <p:nvPr/>
          </p:nvSpPr>
          <p:spPr bwMode="auto">
            <a:xfrm>
              <a:off x="3048000" y="5852160"/>
              <a:ext cx="182880" cy="18288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grpSp>
      <p:grpSp>
        <p:nvGrpSpPr>
          <p:cNvPr id="205" name="Group 204"/>
          <p:cNvGrpSpPr/>
          <p:nvPr/>
        </p:nvGrpSpPr>
        <p:grpSpPr>
          <a:xfrm>
            <a:off x="4900653" y="2435860"/>
            <a:ext cx="3276600" cy="1435100"/>
            <a:chOff x="5181600" y="4508500"/>
            <a:chExt cx="3276600" cy="1435100"/>
          </a:xfrm>
        </p:grpSpPr>
        <p:sp>
          <p:nvSpPr>
            <p:cNvPr id="206" name="Rectangle 205"/>
            <p:cNvSpPr/>
            <p:nvPr/>
          </p:nvSpPr>
          <p:spPr bwMode="auto">
            <a:xfrm>
              <a:off x="5181600" y="4508500"/>
              <a:ext cx="1638300" cy="1435100"/>
            </a:xfrm>
            <a:prstGeom prst="rect">
              <a:avLst/>
            </a:prstGeom>
            <a:no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sp>
          <p:nvSpPr>
            <p:cNvPr id="207" name="Rectangle 206"/>
            <p:cNvSpPr/>
            <p:nvPr/>
          </p:nvSpPr>
          <p:spPr bwMode="auto">
            <a:xfrm>
              <a:off x="6819900" y="4508500"/>
              <a:ext cx="1638300" cy="1435100"/>
            </a:xfrm>
            <a:prstGeom prst="rect">
              <a:avLst/>
            </a:prstGeom>
            <a:no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sp>
          <p:nvSpPr>
            <p:cNvPr id="208" name="Oval 207"/>
            <p:cNvSpPr>
              <a:spLocks noChangeAspect="1"/>
            </p:cNvSpPr>
            <p:nvPr/>
          </p:nvSpPr>
          <p:spPr bwMode="auto">
            <a:xfrm>
              <a:off x="6557176" y="4602480"/>
              <a:ext cx="182880" cy="182880"/>
            </a:xfrm>
            <a:prstGeom prst="ellipse">
              <a:avLst/>
            </a:prstGeom>
            <a:solidFill>
              <a:srgbClr val="0000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sp>
          <p:nvSpPr>
            <p:cNvPr id="209" name="Oval 208"/>
            <p:cNvSpPr>
              <a:spLocks noChangeAspect="1"/>
            </p:cNvSpPr>
            <p:nvPr/>
          </p:nvSpPr>
          <p:spPr bwMode="auto">
            <a:xfrm>
              <a:off x="6557176" y="5134610"/>
              <a:ext cx="182880" cy="182880"/>
            </a:xfrm>
            <a:prstGeom prst="ellipse">
              <a:avLst/>
            </a:prstGeom>
            <a:solidFill>
              <a:srgbClr val="0000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sp>
          <p:nvSpPr>
            <p:cNvPr id="210" name="Oval 209"/>
            <p:cNvSpPr>
              <a:spLocks noChangeAspect="1"/>
            </p:cNvSpPr>
            <p:nvPr/>
          </p:nvSpPr>
          <p:spPr bwMode="auto">
            <a:xfrm>
              <a:off x="6557176" y="5681207"/>
              <a:ext cx="182880" cy="182880"/>
            </a:xfrm>
            <a:prstGeom prst="ellipse">
              <a:avLst/>
            </a:prstGeom>
            <a:solidFill>
              <a:srgbClr val="0000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sp>
          <p:nvSpPr>
            <p:cNvPr id="211" name="Oval 210"/>
            <p:cNvSpPr>
              <a:spLocks noChangeAspect="1"/>
            </p:cNvSpPr>
            <p:nvPr/>
          </p:nvSpPr>
          <p:spPr bwMode="auto">
            <a:xfrm>
              <a:off x="6903720" y="4605793"/>
              <a:ext cx="182880" cy="182880"/>
            </a:xfrm>
            <a:prstGeom prst="ellipse">
              <a:avLst/>
            </a:prstGeom>
            <a:solidFill>
              <a:srgbClr val="0000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sp>
          <p:nvSpPr>
            <p:cNvPr id="212" name="Oval 211"/>
            <p:cNvSpPr>
              <a:spLocks noChangeAspect="1"/>
            </p:cNvSpPr>
            <p:nvPr/>
          </p:nvSpPr>
          <p:spPr bwMode="auto">
            <a:xfrm>
              <a:off x="6903720" y="5137923"/>
              <a:ext cx="182880" cy="182880"/>
            </a:xfrm>
            <a:prstGeom prst="ellipse">
              <a:avLst/>
            </a:prstGeom>
            <a:solidFill>
              <a:srgbClr val="0000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sp>
          <p:nvSpPr>
            <p:cNvPr id="213" name="Oval 212"/>
            <p:cNvSpPr>
              <a:spLocks noChangeAspect="1"/>
            </p:cNvSpPr>
            <p:nvPr/>
          </p:nvSpPr>
          <p:spPr bwMode="auto">
            <a:xfrm>
              <a:off x="6903720" y="5684520"/>
              <a:ext cx="182880" cy="182880"/>
            </a:xfrm>
            <a:prstGeom prst="ellipse">
              <a:avLst/>
            </a:prstGeom>
            <a:solidFill>
              <a:srgbClr val="0000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sp>
          <p:nvSpPr>
            <p:cNvPr id="214" name="Oval 213"/>
            <p:cNvSpPr>
              <a:spLocks noChangeAspect="1"/>
            </p:cNvSpPr>
            <p:nvPr/>
          </p:nvSpPr>
          <p:spPr bwMode="auto">
            <a:xfrm>
              <a:off x="8199120" y="4605793"/>
              <a:ext cx="182880" cy="18288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sp>
          <p:nvSpPr>
            <p:cNvPr id="215" name="Oval 214"/>
            <p:cNvSpPr>
              <a:spLocks noChangeAspect="1"/>
            </p:cNvSpPr>
            <p:nvPr/>
          </p:nvSpPr>
          <p:spPr bwMode="auto">
            <a:xfrm>
              <a:off x="8199120" y="5137923"/>
              <a:ext cx="182880" cy="18288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sp>
          <p:nvSpPr>
            <p:cNvPr id="216" name="Oval 215"/>
            <p:cNvSpPr>
              <a:spLocks noChangeAspect="1"/>
            </p:cNvSpPr>
            <p:nvPr/>
          </p:nvSpPr>
          <p:spPr bwMode="auto">
            <a:xfrm>
              <a:off x="8199120" y="5684520"/>
              <a:ext cx="182880" cy="18288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sp>
          <p:nvSpPr>
            <p:cNvPr id="217" name="Oval 216"/>
            <p:cNvSpPr>
              <a:spLocks noChangeAspect="1"/>
            </p:cNvSpPr>
            <p:nvPr/>
          </p:nvSpPr>
          <p:spPr bwMode="auto">
            <a:xfrm>
              <a:off x="7543800" y="4605793"/>
              <a:ext cx="182880" cy="18288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sp>
          <p:nvSpPr>
            <p:cNvPr id="218" name="Oval 217"/>
            <p:cNvSpPr>
              <a:spLocks noChangeAspect="1"/>
            </p:cNvSpPr>
            <p:nvPr/>
          </p:nvSpPr>
          <p:spPr bwMode="auto">
            <a:xfrm>
              <a:off x="7543800" y="5137923"/>
              <a:ext cx="182880" cy="18288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sp>
          <p:nvSpPr>
            <p:cNvPr id="219" name="Oval 218"/>
            <p:cNvSpPr>
              <a:spLocks noChangeAspect="1"/>
            </p:cNvSpPr>
            <p:nvPr/>
          </p:nvSpPr>
          <p:spPr bwMode="auto">
            <a:xfrm>
              <a:off x="7543800" y="5684520"/>
              <a:ext cx="182880" cy="18288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sp>
          <p:nvSpPr>
            <p:cNvPr id="220" name="Oval 219"/>
            <p:cNvSpPr>
              <a:spLocks noChangeAspect="1"/>
            </p:cNvSpPr>
            <p:nvPr/>
          </p:nvSpPr>
          <p:spPr bwMode="auto">
            <a:xfrm>
              <a:off x="5257800" y="4605793"/>
              <a:ext cx="182880" cy="18288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sp>
          <p:nvSpPr>
            <p:cNvPr id="221" name="Oval 220"/>
            <p:cNvSpPr>
              <a:spLocks noChangeAspect="1"/>
            </p:cNvSpPr>
            <p:nvPr/>
          </p:nvSpPr>
          <p:spPr bwMode="auto">
            <a:xfrm>
              <a:off x="5257800" y="5137923"/>
              <a:ext cx="182880" cy="18288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sp>
          <p:nvSpPr>
            <p:cNvPr id="222" name="Oval 221"/>
            <p:cNvSpPr>
              <a:spLocks noChangeAspect="1"/>
            </p:cNvSpPr>
            <p:nvPr/>
          </p:nvSpPr>
          <p:spPr bwMode="auto">
            <a:xfrm>
              <a:off x="5257800" y="5684520"/>
              <a:ext cx="182880" cy="18288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sp>
          <p:nvSpPr>
            <p:cNvPr id="223" name="Oval 222"/>
            <p:cNvSpPr>
              <a:spLocks noChangeAspect="1"/>
            </p:cNvSpPr>
            <p:nvPr/>
          </p:nvSpPr>
          <p:spPr bwMode="auto">
            <a:xfrm>
              <a:off x="5913120" y="4605793"/>
              <a:ext cx="182880" cy="18288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sp>
          <p:nvSpPr>
            <p:cNvPr id="224" name="Oval 223"/>
            <p:cNvSpPr>
              <a:spLocks noChangeAspect="1"/>
            </p:cNvSpPr>
            <p:nvPr/>
          </p:nvSpPr>
          <p:spPr bwMode="auto">
            <a:xfrm>
              <a:off x="5913120" y="5137923"/>
              <a:ext cx="182880" cy="18288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sp>
          <p:nvSpPr>
            <p:cNvPr id="225" name="Oval 224"/>
            <p:cNvSpPr>
              <a:spLocks noChangeAspect="1"/>
            </p:cNvSpPr>
            <p:nvPr/>
          </p:nvSpPr>
          <p:spPr bwMode="auto">
            <a:xfrm>
              <a:off x="5913120" y="5684520"/>
              <a:ext cx="182880" cy="18288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Times New Roman" charset="0"/>
              </a:endParaRPr>
            </a:p>
          </p:txBody>
        </p:sp>
      </p:grpSp>
      <p:graphicFrame>
        <p:nvGraphicFramePr>
          <p:cNvPr id="226" name="Table 225"/>
          <p:cNvGraphicFramePr>
            <a:graphicFrameLocks noGrp="1"/>
          </p:cNvGraphicFramePr>
          <p:nvPr>
            <p:extLst>
              <p:ext uri="{D42A27DB-BD31-4B8C-83A1-F6EECF244321}">
                <p14:modId xmlns:p14="http://schemas.microsoft.com/office/powerpoint/2010/main" val="3577737642"/>
              </p:ext>
            </p:extLst>
          </p:nvPr>
        </p:nvGraphicFramePr>
        <p:xfrm>
          <a:off x="304800" y="1600200"/>
          <a:ext cx="8839199" cy="457200"/>
        </p:xfrm>
        <a:graphic>
          <a:graphicData uri="http://schemas.openxmlformats.org/drawingml/2006/table">
            <a:tbl>
              <a:tblPr firstRow="1" bandRow="1"/>
              <a:tblGrid>
                <a:gridCol w="4272279"/>
                <a:gridCol w="4566920"/>
              </a:tblGrid>
              <a:tr h="3708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dirty="0" smtClean="0"/>
                        <a:t>Continuous </a:t>
                      </a:r>
                      <a:r>
                        <a:rPr lang="en-US" sz="2400" dirty="0" err="1" smtClean="0"/>
                        <a:t>Galerkin</a:t>
                      </a:r>
                      <a:r>
                        <a:rPr lang="en-US" sz="2400" dirty="0" smtClean="0"/>
                        <a:t> (</a:t>
                      </a:r>
                      <a:r>
                        <a:rPr lang="en-US" sz="2400" b="1" dirty="0" smtClean="0"/>
                        <a:t>CG</a:t>
                      </a:r>
                      <a:r>
                        <a:rPr lang="en-US" sz="2400" dirty="0" smtClean="0"/>
                        <a:t>)</a:t>
                      </a:r>
                      <a:endParaRPr lang="en-US" sz="2400" dirty="0"/>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dirty="0" smtClean="0"/>
                        <a:t>Discontinuous </a:t>
                      </a:r>
                      <a:r>
                        <a:rPr lang="en-US" sz="2400" dirty="0" err="1" smtClean="0"/>
                        <a:t>Galerkin</a:t>
                      </a:r>
                      <a:r>
                        <a:rPr lang="en-US" sz="2400" dirty="0" smtClean="0"/>
                        <a:t> (</a:t>
                      </a:r>
                      <a:r>
                        <a:rPr lang="en-US" sz="2400" b="1" dirty="0" smtClean="0"/>
                        <a:t>DG</a:t>
                      </a:r>
                      <a:r>
                        <a:rPr lang="en-US" sz="2400" dirty="0" smtClean="0"/>
                        <a:t>)</a:t>
                      </a:r>
                      <a:endParaRPr lang="en-US" sz="2400" dirty="0"/>
                    </a:p>
                  </a:txBody>
                  <a:tcPr>
                    <a:lnL>
                      <a:noFill/>
                    </a:lnL>
                    <a:lnR>
                      <a:noFill/>
                    </a:lnR>
                    <a:lnT>
                      <a:noFill/>
                    </a:lnT>
                    <a:lnB>
                      <a:noFill/>
                    </a:lnB>
                    <a:lnTlToBr w="12700" cmpd="sng">
                      <a:noFill/>
                      <a:prstDash val="solid"/>
                    </a:lnTlToBr>
                    <a:lnBlToTr w="12700" cmpd="sng">
                      <a:noFill/>
                      <a:prstDash val="solid"/>
                    </a:lnBlToTr>
                    <a:noFill/>
                  </a:tcPr>
                </a:tc>
              </a:tr>
            </a:tbl>
          </a:graphicData>
        </a:graphic>
      </p:graphicFrame>
      <p:sp>
        <p:nvSpPr>
          <p:cNvPr id="48" name="TextBox 47"/>
          <p:cNvSpPr txBox="1"/>
          <p:nvPr/>
        </p:nvSpPr>
        <p:spPr>
          <a:xfrm>
            <a:off x="0" y="0"/>
            <a:ext cx="9144000" cy="810478"/>
          </a:xfrm>
          <a:prstGeom prst="rect">
            <a:avLst/>
          </a:prstGeom>
          <a:noFill/>
        </p:spPr>
        <p:txBody>
          <a:bodyPr wrap="square" rtlCol="0">
            <a:spAutoFit/>
          </a:bodyPr>
          <a:lstStyle/>
          <a:p>
            <a:pPr algn="ctr">
              <a:lnSpc>
                <a:spcPts val="2800"/>
              </a:lnSpc>
            </a:pPr>
            <a:r>
              <a:rPr lang="en-US" sz="3200" b="1" dirty="0">
                <a:solidFill>
                  <a:schemeClr val="bg1"/>
                </a:solidFill>
                <a:cs typeface="Arial" pitchFamily="34" charset="0"/>
              </a:rPr>
              <a:t>Non-hydrostatic Unified Model of the Atmosphere (NUMA)</a:t>
            </a:r>
          </a:p>
        </p:txBody>
      </p:sp>
    </p:spTree>
    <p:extLst>
      <p:ext uri="{BB962C8B-B14F-4D97-AF65-F5344CB8AC3E}">
        <p14:creationId xmlns:p14="http://schemas.microsoft.com/office/powerpoint/2010/main" val="9869789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189" r="12726" b="24134"/>
          <a:stretch/>
        </p:blipFill>
        <p:spPr bwMode="auto">
          <a:xfrm>
            <a:off x="102524" y="1201015"/>
            <a:ext cx="8478982" cy="3454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0"/>
            <a:ext cx="9163282" cy="707886"/>
          </a:xfrm>
          <a:prstGeom prst="rect">
            <a:avLst/>
          </a:prstGeom>
          <a:noFill/>
        </p:spPr>
        <p:txBody>
          <a:bodyPr wrap="square" rtlCol="0">
            <a:spAutoFit/>
          </a:bodyPr>
          <a:lstStyle/>
          <a:p>
            <a:pPr algn="ctr"/>
            <a:r>
              <a:rPr lang="en-US" sz="4000" b="1" dirty="0" smtClean="0">
                <a:solidFill>
                  <a:schemeClr val="bg1"/>
                </a:solidFill>
                <a:latin typeface="+mj-lt"/>
                <a:cs typeface="Arial" pitchFamily="34" charset="0"/>
              </a:rPr>
              <a:t>Computational Stencil for CG and DG</a:t>
            </a:r>
            <a:endParaRPr lang="en-US" sz="4000" b="1" dirty="0">
              <a:solidFill>
                <a:schemeClr val="bg1"/>
              </a:solidFill>
              <a:latin typeface="+mj-lt"/>
              <a:cs typeface="Arial" pitchFamily="34" charset="0"/>
            </a:endParaRPr>
          </a:p>
        </p:txBody>
      </p:sp>
      <p:sp>
        <p:nvSpPr>
          <p:cNvPr id="4" name="Text Box 5"/>
          <p:cNvSpPr txBox="1">
            <a:spLocks noChangeArrowheads="1"/>
          </p:cNvSpPr>
          <p:nvPr/>
        </p:nvSpPr>
        <p:spPr bwMode="auto">
          <a:xfrm>
            <a:off x="1228841" y="5245331"/>
            <a:ext cx="6705600" cy="707886"/>
          </a:xfrm>
          <a:prstGeom prst="rect">
            <a:avLst/>
          </a:prstGeom>
          <a:solidFill>
            <a:srgbClr val="CCEC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342900" indent="-114300">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marL="342900" lvl="0" indent="-342900">
              <a:buFont typeface="Arial"/>
              <a:buChar char="•"/>
            </a:pPr>
            <a:r>
              <a:rPr lang="en-US" sz="2000" dirty="0" smtClean="0">
                <a:solidFill>
                  <a:prstClr val="black"/>
                </a:solidFill>
                <a:latin typeface="Calibri"/>
              </a:rPr>
              <a:t>CG requires nodal information from 8 neighbors</a:t>
            </a:r>
          </a:p>
          <a:p>
            <a:pPr marL="342900" lvl="0" indent="-342900">
              <a:buFont typeface="Arial"/>
              <a:buChar char="•"/>
            </a:pPr>
            <a:r>
              <a:rPr lang="en-US" sz="2000" dirty="0" smtClean="0">
                <a:solidFill>
                  <a:prstClr val="black"/>
                </a:solidFill>
                <a:latin typeface="Calibri"/>
              </a:rPr>
              <a:t>DG only requires information from its 4 face neighbors</a:t>
            </a:r>
          </a:p>
        </p:txBody>
      </p:sp>
      <p:sp>
        <p:nvSpPr>
          <p:cNvPr id="2" name="TextBox 1"/>
          <p:cNvSpPr txBox="1"/>
          <p:nvPr/>
        </p:nvSpPr>
        <p:spPr>
          <a:xfrm>
            <a:off x="102524" y="6216134"/>
            <a:ext cx="2429576" cy="369332"/>
          </a:xfrm>
          <a:prstGeom prst="rect">
            <a:avLst/>
          </a:prstGeom>
          <a:noFill/>
        </p:spPr>
        <p:txBody>
          <a:bodyPr wrap="none" rtlCol="0">
            <a:spAutoFit/>
          </a:bodyPr>
          <a:lstStyle/>
          <a:p>
            <a:r>
              <a:rPr lang="en-US" dirty="0" smtClean="0"/>
              <a:t>Kelly and Giraldo (2012)</a:t>
            </a:r>
            <a:endParaRPr lang="en-US" dirty="0"/>
          </a:p>
        </p:txBody>
      </p:sp>
    </p:spTree>
    <p:extLst>
      <p:ext uri="{BB962C8B-B14F-4D97-AF65-F5344CB8AC3E}">
        <p14:creationId xmlns:p14="http://schemas.microsoft.com/office/powerpoint/2010/main" val="16742893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0" y="762001"/>
            <a:ext cx="9144000" cy="5818354"/>
          </a:xfrm>
          <a:prstGeom prst="rect">
            <a:avLst/>
          </a:prstGeom>
          <a:solidFill>
            <a:schemeClr val="tx1"/>
          </a:solidFill>
          <a:ln>
            <a:noFill/>
          </a:ln>
          <a:effectLst/>
          <a:extLst>
            <a:ext uri="{91240B29-F687-4F45-9708-019B960494DF}">
              <a14:hiddenLine xmlns:a14="http://schemas.microsoft.com/office/drawing/2010/main" w="28575">
                <a:solidFill>
                  <a:srgbClr val="00FF00"/>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4339" name="Picture 2" descr="NUMA_1"/>
          <p:cNvPicPr>
            <a:picLocks noChangeAspect="1" noChangeArrowheads="1"/>
          </p:cNvPicPr>
          <p:nvPr/>
        </p:nvPicPr>
        <p:blipFill>
          <a:blip r:embed="rId3">
            <a:extLst>
              <a:ext uri="{28A0092B-C50C-407E-A947-70E740481C1C}">
                <a14:useLocalDpi xmlns:a14="http://schemas.microsoft.com/office/drawing/2010/main" val="0"/>
              </a:ext>
            </a:extLst>
          </a:blip>
          <a:srcRect l="8891" t="11443" r="10301" b="5722"/>
          <a:stretch>
            <a:fillRect/>
          </a:stretch>
        </p:blipFill>
        <p:spPr bwMode="auto">
          <a:xfrm>
            <a:off x="0" y="957263"/>
            <a:ext cx="5197475"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NUMA_2"/>
          <p:cNvPicPr>
            <a:picLocks noChangeAspect="1" noChangeArrowheads="1"/>
          </p:cNvPicPr>
          <p:nvPr/>
        </p:nvPicPr>
        <p:blipFill>
          <a:blip r:embed="rId4">
            <a:extLst>
              <a:ext uri="{28A0092B-C50C-407E-A947-70E740481C1C}">
                <a14:useLocalDpi xmlns:a14="http://schemas.microsoft.com/office/drawing/2010/main" val="0"/>
              </a:ext>
            </a:extLst>
          </a:blip>
          <a:srcRect l="26660" r="23900"/>
          <a:stretch>
            <a:fillRect/>
          </a:stretch>
        </p:blipFill>
        <p:spPr bwMode="auto">
          <a:xfrm>
            <a:off x="4864100" y="877888"/>
            <a:ext cx="3063875" cy="464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4935538" y="877888"/>
            <a:ext cx="40513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867025" algn="l"/>
              </a:tabLst>
              <a:defRPr sz="2000">
                <a:solidFill>
                  <a:schemeClr val="tx1"/>
                </a:solidFill>
                <a:latin typeface="Arial" pitchFamily="34" charset="0"/>
                <a:cs typeface="Arial" pitchFamily="34" charset="0"/>
              </a:defRPr>
            </a:lvl1pPr>
            <a:lvl2pPr marL="742950" indent="-285750">
              <a:tabLst>
                <a:tab pos="2867025" algn="l"/>
              </a:tabLst>
              <a:defRPr sz="2000">
                <a:solidFill>
                  <a:schemeClr val="tx1"/>
                </a:solidFill>
                <a:latin typeface="Arial" pitchFamily="34" charset="0"/>
                <a:cs typeface="Arial" pitchFamily="34" charset="0"/>
              </a:defRPr>
            </a:lvl2pPr>
            <a:lvl3pPr marL="1143000" indent="-228600">
              <a:tabLst>
                <a:tab pos="2867025" algn="l"/>
              </a:tabLst>
              <a:defRPr sz="2000">
                <a:solidFill>
                  <a:schemeClr val="tx1"/>
                </a:solidFill>
                <a:latin typeface="Arial" pitchFamily="34" charset="0"/>
                <a:cs typeface="Arial" pitchFamily="34" charset="0"/>
              </a:defRPr>
            </a:lvl3pPr>
            <a:lvl4pPr marL="1600200" indent="-228600">
              <a:tabLst>
                <a:tab pos="2867025" algn="l"/>
              </a:tabLst>
              <a:defRPr sz="2000">
                <a:solidFill>
                  <a:schemeClr val="tx1"/>
                </a:solidFill>
                <a:latin typeface="Arial" pitchFamily="34" charset="0"/>
                <a:cs typeface="Arial" pitchFamily="34" charset="0"/>
              </a:defRPr>
            </a:lvl4pPr>
            <a:lvl5pPr marL="2057400" indent="-228600">
              <a:tabLst>
                <a:tab pos="2867025" algn="l"/>
              </a:tabLst>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2867025" algn="l"/>
              </a:tabLs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2867025" algn="l"/>
              </a:tabLs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2867025" algn="l"/>
              </a:tabLs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2867025" algn="l"/>
              </a:tabLst>
              <a:defRPr sz="2000">
                <a:solidFill>
                  <a:schemeClr val="tx1"/>
                </a:solidFill>
                <a:latin typeface="Arial" pitchFamily="34" charset="0"/>
                <a:cs typeface="Arial" pitchFamily="34" charset="0"/>
              </a:defRPr>
            </a:lvl9pPr>
          </a:lstStyle>
          <a:p>
            <a:pPr algn="ctr" eaLnBrk="1" hangingPunct="1"/>
            <a:r>
              <a:rPr lang="en-US" sz="1800" b="1">
                <a:solidFill>
                  <a:schemeClr val="bg1"/>
                </a:solidFill>
              </a:rPr>
              <a:t>Zoom of 3-D Hydrostatic Wave</a:t>
            </a:r>
          </a:p>
        </p:txBody>
      </p:sp>
      <p:sp>
        <p:nvSpPr>
          <p:cNvPr id="14" name="Text Box 7"/>
          <p:cNvSpPr txBox="1">
            <a:spLocks noChangeArrowheads="1"/>
          </p:cNvSpPr>
          <p:nvPr/>
        </p:nvSpPr>
        <p:spPr bwMode="auto">
          <a:xfrm>
            <a:off x="7450138" y="2587625"/>
            <a:ext cx="1703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867025" algn="l"/>
              </a:tabLst>
              <a:defRPr sz="2000">
                <a:solidFill>
                  <a:schemeClr val="tx1"/>
                </a:solidFill>
                <a:latin typeface="Arial" pitchFamily="34" charset="0"/>
                <a:cs typeface="Arial" pitchFamily="34" charset="0"/>
              </a:defRPr>
            </a:lvl1pPr>
            <a:lvl2pPr marL="742950" indent="-285750">
              <a:tabLst>
                <a:tab pos="2867025" algn="l"/>
              </a:tabLst>
              <a:defRPr sz="2000">
                <a:solidFill>
                  <a:schemeClr val="tx1"/>
                </a:solidFill>
                <a:latin typeface="Arial" pitchFamily="34" charset="0"/>
                <a:cs typeface="Arial" pitchFamily="34" charset="0"/>
              </a:defRPr>
            </a:lvl2pPr>
            <a:lvl3pPr marL="1143000" indent="-228600">
              <a:tabLst>
                <a:tab pos="2867025" algn="l"/>
              </a:tabLst>
              <a:defRPr sz="2000">
                <a:solidFill>
                  <a:schemeClr val="tx1"/>
                </a:solidFill>
                <a:latin typeface="Arial" pitchFamily="34" charset="0"/>
                <a:cs typeface="Arial" pitchFamily="34" charset="0"/>
              </a:defRPr>
            </a:lvl3pPr>
            <a:lvl4pPr marL="1600200" indent="-228600">
              <a:tabLst>
                <a:tab pos="2867025" algn="l"/>
              </a:tabLst>
              <a:defRPr sz="2000">
                <a:solidFill>
                  <a:schemeClr val="tx1"/>
                </a:solidFill>
                <a:latin typeface="Arial" pitchFamily="34" charset="0"/>
                <a:cs typeface="Arial" pitchFamily="34" charset="0"/>
              </a:defRPr>
            </a:lvl4pPr>
            <a:lvl5pPr marL="2057400" indent="-228600">
              <a:tabLst>
                <a:tab pos="2867025" algn="l"/>
              </a:tabLst>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2867025" algn="l"/>
              </a:tabLs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2867025" algn="l"/>
              </a:tabLs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2867025" algn="l"/>
              </a:tabLs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2867025" algn="l"/>
              </a:tabLst>
              <a:defRPr sz="2000">
                <a:solidFill>
                  <a:schemeClr val="tx1"/>
                </a:solidFill>
                <a:latin typeface="Arial" pitchFamily="34" charset="0"/>
                <a:cs typeface="Arial" pitchFamily="34" charset="0"/>
              </a:defRPr>
            </a:lvl9pPr>
          </a:lstStyle>
          <a:p>
            <a:pPr algn="ctr" eaLnBrk="1" hangingPunct="1"/>
            <a:r>
              <a:rPr lang="en-US" sz="2400" b="1">
                <a:solidFill>
                  <a:schemeClr val="bg1"/>
                </a:solidFill>
              </a:rPr>
              <a:t>Element</a:t>
            </a:r>
          </a:p>
        </p:txBody>
      </p:sp>
      <p:sp>
        <p:nvSpPr>
          <p:cNvPr id="15" name="Line 9"/>
          <p:cNvSpPr>
            <a:spLocks noChangeShapeType="1"/>
          </p:cNvSpPr>
          <p:nvPr/>
        </p:nvSpPr>
        <p:spPr bwMode="auto">
          <a:xfrm flipH="1" flipV="1">
            <a:off x="7373938" y="2027238"/>
            <a:ext cx="304800" cy="788987"/>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Text Box 10"/>
          <p:cNvSpPr txBox="1">
            <a:spLocks noChangeArrowheads="1"/>
          </p:cNvSpPr>
          <p:nvPr/>
        </p:nvSpPr>
        <p:spPr bwMode="auto">
          <a:xfrm>
            <a:off x="7623175" y="1554163"/>
            <a:ext cx="15113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867025" algn="l"/>
              </a:tabLst>
              <a:defRPr sz="2000">
                <a:solidFill>
                  <a:schemeClr val="tx1"/>
                </a:solidFill>
                <a:latin typeface="Arial" pitchFamily="34" charset="0"/>
                <a:cs typeface="Arial" pitchFamily="34" charset="0"/>
              </a:defRPr>
            </a:lvl1pPr>
            <a:lvl2pPr marL="742950" indent="-285750">
              <a:tabLst>
                <a:tab pos="2867025" algn="l"/>
              </a:tabLst>
              <a:defRPr sz="2000">
                <a:solidFill>
                  <a:schemeClr val="tx1"/>
                </a:solidFill>
                <a:latin typeface="Arial" pitchFamily="34" charset="0"/>
                <a:cs typeface="Arial" pitchFamily="34" charset="0"/>
              </a:defRPr>
            </a:lvl2pPr>
            <a:lvl3pPr marL="1143000" indent="-228600">
              <a:tabLst>
                <a:tab pos="2867025" algn="l"/>
              </a:tabLst>
              <a:defRPr sz="2000">
                <a:solidFill>
                  <a:schemeClr val="tx1"/>
                </a:solidFill>
                <a:latin typeface="Arial" pitchFamily="34" charset="0"/>
                <a:cs typeface="Arial" pitchFamily="34" charset="0"/>
              </a:defRPr>
            </a:lvl3pPr>
            <a:lvl4pPr marL="1600200" indent="-228600">
              <a:tabLst>
                <a:tab pos="2867025" algn="l"/>
              </a:tabLst>
              <a:defRPr sz="2000">
                <a:solidFill>
                  <a:schemeClr val="tx1"/>
                </a:solidFill>
                <a:latin typeface="Arial" pitchFamily="34" charset="0"/>
                <a:cs typeface="Arial" pitchFamily="34" charset="0"/>
              </a:defRPr>
            </a:lvl4pPr>
            <a:lvl5pPr marL="2057400" indent="-228600">
              <a:tabLst>
                <a:tab pos="2867025" algn="l"/>
              </a:tabLst>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2867025" algn="l"/>
              </a:tabLs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2867025" algn="l"/>
              </a:tabLs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2867025" algn="l"/>
              </a:tabLs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2867025" algn="l"/>
              </a:tabLst>
              <a:defRPr sz="2000">
                <a:solidFill>
                  <a:schemeClr val="tx1"/>
                </a:solidFill>
                <a:latin typeface="Arial" pitchFamily="34" charset="0"/>
                <a:cs typeface="Arial" pitchFamily="34" charset="0"/>
              </a:defRPr>
            </a:lvl9pPr>
          </a:lstStyle>
          <a:p>
            <a:pPr algn="ctr" eaLnBrk="1" hangingPunct="1"/>
            <a:r>
              <a:rPr lang="en-US" sz="2400" b="1" dirty="0" smtClean="0">
                <a:solidFill>
                  <a:schemeClr val="bg1"/>
                </a:solidFill>
              </a:rPr>
              <a:t>Nodal Points</a:t>
            </a:r>
            <a:endParaRPr lang="en-US" sz="2400" b="1" dirty="0">
              <a:solidFill>
                <a:schemeClr val="bg1"/>
              </a:solidFill>
            </a:endParaRPr>
          </a:p>
        </p:txBody>
      </p:sp>
      <p:sp>
        <p:nvSpPr>
          <p:cNvPr id="17" name="Line 11"/>
          <p:cNvSpPr>
            <a:spLocks noChangeShapeType="1"/>
          </p:cNvSpPr>
          <p:nvPr/>
        </p:nvSpPr>
        <p:spPr bwMode="auto">
          <a:xfrm flipH="1" flipV="1">
            <a:off x="7135813" y="1831975"/>
            <a:ext cx="841375" cy="138113"/>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AutoShape 12"/>
          <p:cNvSpPr>
            <a:spLocks/>
          </p:cNvSpPr>
          <p:nvPr/>
        </p:nvSpPr>
        <p:spPr bwMode="auto">
          <a:xfrm>
            <a:off x="7177088" y="1519238"/>
            <a:ext cx="88900" cy="1014412"/>
          </a:xfrm>
          <a:prstGeom prst="rightBrace">
            <a:avLst>
              <a:gd name="adj1" fmla="val 120024"/>
              <a:gd name="adj2" fmla="val 50000"/>
            </a:avLst>
          </a:pr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TextBox 19"/>
          <p:cNvSpPr txBox="1"/>
          <p:nvPr/>
        </p:nvSpPr>
        <p:spPr>
          <a:xfrm>
            <a:off x="0" y="0"/>
            <a:ext cx="9163282" cy="707886"/>
          </a:xfrm>
          <a:prstGeom prst="rect">
            <a:avLst/>
          </a:prstGeom>
          <a:noFill/>
        </p:spPr>
        <p:txBody>
          <a:bodyPr wrap="square" rtlCol="0">
            <a:spAutoFit/>
          </a:bodyPr>
          <a:lstStyle/>
          <a:p>
            <a:pPr algn="ctr"/>
            <a:r>
              <a:rPr lang="en-US" sz="4000" b="1" dirty="0">
                <a:solidFill>
                  <a:schemeClr val="bg1"/>
                </a:solidFill>
                <a:latin typeface="+mj-lt"/>
                <a:cs typeface="Arial" pitchFamily="34" charset="0"/>
              </a:rPr>
              <a:t>3</a:t>
            </a:r>
            <a:r>
              <a:rPr lang="en-US" sz="4000" b="1" dirty="0" smtClean="0">
                <a:solidFill>
                  <a:schemeClr val="bg1"/>
                </a:solidFill>
                <a:latin typeface="+mj-lt"/>
                <a:cs typeface="Arial" pitchFamily="34" charset="0"/>
              </a:rPr>
              <a:t>-D </a:t>
            </a:r>
            <a:r>
              <a:rPr lang="en-US" sz="4000" b="1" dirty="0">
                <a:solidFill>
                  <a:schemeClr val="bg1"/>
                </a:solidFill>
                <a:latin typeface="+mj-lt"/>
                <a:cs typeface="Arial" pitchFamily="34" charset="0"/>
              </a:rPr>
              <a:t>Linear Hydrostatic </a:t>
            </a:r>
            <a:r>
              <a:rPr lang="en-US" sz="4000" b="1" dirty="0" smtClean="0">
                <a:solidFill>
                  <a:schemeClr val="bg1"/>
                </a:solidFill>
                <a:latin typeface="+mj-lt"/>
                <a:cs typeface="Arial" pitchFamily="34" charset="0"/>
              </a:rPr>
              <a:t>Wave</a:t>
            </a:r>
            <a:endParaRPr lang="en-US" sz="4000" b="1" dirty="0">
              <a:solidFill>
                <a:schemeClr val="bg1"/>
              </a:solidFill>
              <a:latin typeface="+mj-lt"/>
              <a:cs typeface="Arial" pitchFamily="34" charset="0"/>
            </a:endParaRPr>
          </a:p>
        </p:txBody>
      </p:sp>
      <p:sp>
        <p:nvSpPr>
          <p:cNvPr id="19" name="Text Box 5"/>
          <p:cNvSpPr txBox="1">
            <a:spLocks noChangeArrowheads="1"/>
          </p:cNvSpPr>
          <p:nvPr/>
        </p:nvSpPr>
        <p:spPr bwMode="auto">
          <a:xfrm>
            <a:off x="842962" y="5524500"/>
            <a:ext cx="7458075" cy="830997"/>
          </a:xfrm>
          <a:prstGeom prst="rect">
            <a:avLst/>
          </a:prstGeom>
          <a:solidFill>
            <a:srgbClr val="CCEC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342900" indent="-114300">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r>
              <a:rPr lang="en-US" dirty="0" smtClean="0">
                <a:latin typeface="+mj-lt"/>
                <a:cs typeface="Arial" pitchFamily="34" charset="0"/>
              </a:rPr>
              <a:t>3-D linear hydrostatic wave test is nearly identical to the analytic solution for both CG and DG applications.</a:t>
            </a:r>
          </a:p>
        </p:txBody>
      </p:sp>
    </p:spTree>
    <p:extLst>
      <p:ext uri="{BB962C8B-B14F-4D97-AF65-F5344CB8AC3E}">
        <p14:creationId xmlns:p14="http://schemas.microsoft.com/office/powerpoint/2010/main" val="2272114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animBg="1"/>
      <p:bldP spid="16" grpId="0"/>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puSpeedup.png"/>
          <p:cNvPicPr>
            <a:picLocks noChangeAspect="1"/>
          </p:cNvPicPr>
          <p:nvPr/>
        </p:nvPicPr>
        <p:blipFill rotWithShape="1">
          <a:blip r:embed="rId3">
            <a:extLst>
              <a:ext uri="{28A0092B-C50C-407E-A947-70E740481C1C}">
                <a14:useLocalDpi xmlns:a14="http://schemas.microsoft.com/office/drawing/2010/main" val="0"/>
              </a:ext>
            </a:extLst>
          </a:blip>
          <a:srcRect t="6942" r="8646"/>
          <a:stretch/>
        </p:blipFill>
        <p:spPr>
          <a:xfrm>
            <a:off x="533400" y="1295400"/>
            <a:ext cx="7385319" cy="4214437"/>
          </a:xfrm>
          <a:prstGeom prst="rect">
            <a:avLst/>
          </a:prstGeom>
        </p:spPr>
      </p:pic>
      <p:sp>
        <p:nvSpPr>
          <p:cNvPr id="8" name="TextBox 7"/>
          <p:cNvSpPr txBox="1"/>
          <p:nvPr/>
        </p:nvSpPr>
        <p:spPr>
          <a:xfrm>
            <a:off x="-19282" y="47089"/>
            <a:ext cx="9163282" cy="646331"/>
          </a:xfrm>
          <a:prstGeom prst="rect">
            <a:avLst/>
          </a:prstGeom>
          <a:noFill/>
        </p:spPr>
        <p:txBody>
          <a:bodyPr wrap="square" rtlCol="0">
            <a:spAutoFit/>
          </a:bodyPr>
          <a:lstStyle/>
          <a:p>
            <a:pPr algn="ctr"/>
            <a:r>
              <a:rPr lang="en-US" sz="3600" b="1" dirty="0">
                <a:solidFill>
                  <a:schemeClr val="bg1"/>
                </a:solidFill>
                <a:latin typeface="+mj-lt"/>
                <a:cs typeface="Arial" pitchFamily="34" charset="0"/>
              </a:rPr>
              <a:t>GPU-based Scalability of </a:t>
            </a:r>
            <a:r>
              <a:rPr lang="en-US" sz="3600" b="1" dirty="0" smtClean="0">
                <a:solidFill>
                  <a:schemeClr val="bg1"/>
                </a:solidFill>
                <a:latin typeface="+mj-lt"/>
                <a:cs typeface="Arial" pitchFamily="34" charset="0"/>
              </a:rPr>
              <a:t>DG</a:t>
            </a:r>
            <a:endParaRPr lang="en-US" sz="3600" b="1" dirty="0">
              <a:solidFill>
                <a:schemeClr val="bg1"/>
              </a:solidFill>
              <a:latin typeface="+mj-lt"/>
              <a:cs typeface="Arial" pitchFamily="34" charset="0"/>
            </a:endParaRPr>
          </a:p>
        </p:txBody>
      </p:sp>
      <p:sp>
        <p:nvSpPr>
          <p:cNvPr id="3" name="TextBox 2"/>
          <p:cNvSpPr txBox="1"/>
          <p:nvPr/>
        </p:nvSpPr>
        <p:spPr>
          <a:xfrm>
            <a:off x="0" y="6248400"/>
            <a:ext cx="3525389" cy="369332"/>
          </a:xfrm>
          <a:prstGeom prst="rect">
            <a:avLst/>
          </a:prstGeom>
          <a:noFill/>
        </p:spPr>
        <p:txBody>
          <a:bodyPr wrap="none" rtlCol="0">
            <a:spAutoFit/>
          </a:bodyPr>
          <a:lstStyle/>
          <a:p>
            <a:r>
              <a:rPr lang="en-US" dirty="0" err="1" smtClean="0"/>
              <a:t>Gopalakrishnan</a:t>
            </a:r>
            <a:r>
              <a:rPr lang="en-US" dirty="0" smtClean="0"/>
              <a:t> </a:t>
            </a:r>
            <a:r>
              <a:rPr lang="en-US" dirty="0"/>
              <a:t>and </a:t>
            </a:r>
            <a:r>
              <a:rPr lang="en-US" dirty="0" smtClean="0"/>
              <a:t>Giraldo (2012</a:t>
            </a:r>
            <a:r>
              <a:rPr lang="en-US" dirty="0"/>
              <a:t>)</a:t>
            </a:r>
          </a:p>
        </p:txBody>
      </p:sp>
      <p:sp>
        <p:nvSpPr>
          <p:cNvPr id="9" name="TextBox 8"/>
          <p:cNvSpPr txBox="1"/>
          <p:nvPr/>
        </p:nvSpPr>
        <p:spPr>
          <a:xfrm>
            <a:off x="3325482" y="786825"/>
            <a:ext cx="2473754" cy="584775"/>
          </a:xfrm>
          <a:prstGeom prst="rect">
            <a:avLst/>
          </a:prstGeom>
          <a:noFill/>
        </p:spPr>
        <p:txBody>
          <a:bodyPr wrap="none" rtlCol="0">
            <a:spAutoFit/>
          </a:bodyPr>
          <a:lstStyle/>
          <a:p>
            <a:r>
              <a:rPr lang="en-US" sz="3200" dirty="0" smtClean="0">
                <a:solidFill>
                  <a:srgbClr val="C00000"/>
                </a:solidFill>
              </a:rPr>
              <a:t>GPU Speedup</a:t>
            </a:r>
            <a:endParaRPr lang="en-US" sz="3200" dirty="0">
              <a:solidFill>
                <a:srgbClr val="C00000"/>
              </a:solidFill>
            </a:endParaRPr>
          </a:p>
        </p:txBody>
      </p:sp>
      <p:sp>
        <p:nvSpPr>
          <p:cNvPr id="6" name="Text Box 5"/>
          <p:cNvSpPr txBox="1">
            <a:spLocks noChangeArrowheads="1"/>
          </p:cNvSpPr>
          <p:nvPr/>
        </p:nvSpPr>
        <p:spPr bwMode="auto">
          <a:xfrm>
            <a:off x="793499" y="5410200"/>
            <a:ext cx="7537720" cy="707886"/>
          </a:xfrm>
          <a:prstGeom prst="rect">
            <a:avLst/>
          </a:prstGeom>
          <a:solidFill>
            <a:srgbClr val="CCEC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342900" indent="-114300">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lvl="0" algn="ctr"/>
            <a:r>
              <a:rPr lang="en-US" sz="2000" dirty="0" smtClean="0">
                <a:solidFill>
                  <a:prstClr val="black"/>
                </a:solidFill>
                <a:latin typeface="Calibri"/>
              </a:rPr>
              <a:t>Multi-threading of the volume integrals (local operations) and the flux integrals (DG communication) leads to better performance on GPUs</a:t>
            </a:r>
          </a:p>
        </p:txBody>
      </p:sp>
    </p:spTree>
    <p:extLst>
      <p:ext uri="{BB962C8B-B14F-4D97-AF65-F5344CB8AC3E}">
        <p14:creationId xmlns:p14="http://schemas.microsoft.com/office/powerpoint/2010/main" val="25211758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tb3d_movie.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916947"/>
            <a:ext cx="6034617" cy="4525963"/>
          </a:xfrm>
          <a:prstGeom prst="rect">
            <a:avLst/>
          </a:prstGeom>
        </p:spPr>
      </p:pic>
      <p:sp>
        <p:nvSpPr>
          <p:cNvPr id="5" name="TextBox 4"/>
          <p:cNvSpPr txBox="1"/>
          <p:nvPr/>
        </p:nvSpPr>
        <p:spPr>
          <a:xfrm>
            <a:off x="0" y="0"/>
            <a:ext cx="9163282" cy="707886"/>
          </a:xfrm>
          <a:prstGeom prst="rect">
            <a:avLst/>
          </a:prstGeom>
          <a:noFill/>
        </p:spPr>
        <p:txBody>
          <a:bodyPr wrap="square" rtlCol="0">
            <a:spAutoFit/>
          </a:bodyPr>
          <a:lstStyle/>
          <a:p>
            <a:pPr algn="ctr"/>
            <a:r>
              <a:rPr lang="en-US" sz="4000" b="1" dirty="0" smtClean="0">
                <a:solidFill>
                  <a:schemeClr val="bg1"/>
                </a:solidFill>
                <a:latin typeface="+mj-lt"/>
                <a:cs typeface="Arial" pitchFamily="34" charset="0"/>
              </a:rPr>
              <a:t>Basic Test Cases</a:t>
            </a:r>
            <a:endParaRPr lang="en-US" sz="4000" b="1" dirty="0">
              <a:solidFill>
                <a:schemeClr val="bg1"/>
              </a:solidFill>
              <a:latin typeface="+mj-lt"/>
              <a:cs typeface="Arial" pitchFamily="34" charset="0"/>
            </a:endParaRPr>
          </a:p>
        </p:txBody>
      </p:sp>
      <p:pic>
        <p:nvPicPr>
          <p:cNvPr id="8" name="Picture 34" descr="dc_movi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817919"/>
            <a:ext cx="3352800" cy="172944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35"/>
          <p:cNvSpPr txBox="1">
            <a:spLocks noChangeArrowheads="1"/>
          </p:cNvSpPr>
          <p:nvPr/>
        </p:nvSpPr>
        <p:spPr bwMode="auto">
          <a:xfrm>
            <a:off x="1219200" y="5334000"/>
            <a:ext cx="3052598" cy="1015663"/>
          </a:xfrm>
          <a:prstGeom prst="rect">
            <a:avLst/>
          </a:prstGeom>
          <a:solidFill>
            <a:srgbClr val="002060"/>
          </a:solidFill>
          <a:ln>
            <a:noFill/>
          </a:ln>
          <a:effectLst/>
        </p:spPr>
        <p:txBody>
          <a:bodyPr>
            <a:spAutoFit/>
          </a:bodyPr>
          <a:lstStyle/>
          <a:p>
            <a:pPr algn="ctr">
              <a:spcBef>
                <a:spcPct val="50000"/>
              </a:spcBef>
            </a:pPr>
            <a:r>
              <a:rPr lang="en-US" sz="2000" b="1" dirty="0">
                <a:solidFill>
                  <a:srgbClr val="FFFF00"/>
                </a:solidFill>
              </a:rPr>
              <a:t>Density Current w/50 m resolution and 10</a:t>
            </a:r>
            <a:r>
              <a:rPr lang="en-US" sz="2000" b="1" baseline="30000" dirty="0">
                <a:solidFill>
                  <a:srgbClr val="FFFF00"/>
                </a:solidFill>
              </a:rPr>
              <a:t>th</a:t>
            </a:r>
            <a:r>
              <a:rPr lang="en-US" sz="2000" b="1" dirty="0">
                <a:solidFill>
                  <a:srgbClr val="FFFF00"/>
                </a:solidFill>
              </a:rPr>
              <a:t> order polynomials</a:t>
            </a:r>
          </a:p>
        </p:txBody>
      </p:sp>
      <p:pic>
        <p:nvPicPr>
          <p:cNvPr id="11" name="Picture 8" descr="rb_movi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817147" y="1447800"/>
            <a:ext cx="3157310" cy="315731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09600" y="707886"/>
            <a:ext cx="4572000" cy="461665"/>
          </a:xfrm>
          <a:prstGeom prst="rect">
            <a:avLst/>
          </a:prstGeom>
        </p:spPr>
        <p:txBody>
          <a:bodyPr>
            <a:spAutoFit/>
          </a:bodyPr>
          <a:lstStyle/>
          <a:p>
            <a:pPr algn="ctr">
              <a:spcBef>
                <a:spcPct val="50000"/>
              </a:spcBef>
            </a:pPr>
            <a:r>
              <a:rPr lang="en-US" sz="2400" b="1" dirty="0" smtClean="0">
                <a:solidFill>
                  <a:srgbClr val="C00000"/>
                </a:solidFill>
              </a:rPr>
              <a:t>Smooth Bubble (3D)</a:t>
            </a:r>
            <a:endParaRPr lang="en-US" sz="2400" b="1" dirty="0">
              <a:solidFill>
                <a:srgbClr val="C00000"/>
              </a:solidFill>
            </a:endParaRPr>
          </a:p>
        </p:txBody>
      </p:sp>
      <p:sp>
        <p:nvSpPr>
          <p:cNvPr id="14" name="Rectangle 13"/>
          <p:cNvSpPr/>
          <p:nvPr/>
        </p:nvSpPr>
        <p:spPr>
          <a:xfrm>
            <a:off x="4953000" y="710922"/>
            <a:ext cx="4572000" cy="461665"/>
          </a:xfrm>
          <a:prstGeom prst="rect">
            <a:avLst/>
          </a:prstGeom>
        </p:spPr>
        <p:txBody>
          <a:bodyPr>
            <a:spAutoFit/>
          </a:bodyPr>
          <a:lstStyle/>
          <a:p>
            <a:pPr algn="ctr">
              <a:spcBef>
                <a:spcPct val="50000"/>
              </a:spcBef>
            </a:pPr>
            <a:r>
              <a:rPr lang="en-US" sz="2400" b="1" dirty="0" smtClean="0">
                <a:solidFill>
                  <a:srgbClr val="C00000"/>
                </a:solidFill>
              </a:rPr>
              <a:t>(</a:t>
            </a:r>
            <a:r>
              <a:rPr lang="en-US" sz="2400" b="1" dirty="0">
                <a:solidFill>
                  <a:srgbClr val="C00000"/>
                </a:solidFill>
              </a:rPr>
              <a:t>Non-Smooth) </a:t>
            </a:r>
            <a:r>
              <a:rPr lang="en-US" sz="2400" b="1" dirty="0" smtClean="0">
                <a:solidFill>
                  <a:srgbClr val="C00000"/>
                </a:solidFill>
              </a:rPr>
              <a:t>Robert </a:t>
            </a:r>
            <a:r>
              <a:rPr lang="en-US" sz="2400" b="1" dirty="0">
                <a:solidFill>
                  <a:srgbClr val="C00000"/>
                </a:solidFill>
              </a:rPr>
              <a:t>Bubble</a:t>
            </a:r>
          </a:p>
        </p:txBody>
      </p:sp>
    </p:spTree>
    <p:extLst>
      <p:ext uri="{BB962C8B-B14F-4D97-AF65-F5344CB8AC3E}">
        <p14:creationId xmlns:p14="http://schemas.microsoft.com/office/powerpoint/2010/main" val="271045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4"/>
                                        </p:tgtEl>
                                      </p:cBhvr>
                                    </p:cmd>
                                  </p:childTnLst>
                                </p:cTn>
                              </p:par>
                            </p:childTnLst>
                          </p:cTn>
                        </p:par>
                      </p:childTnLst>
                    </p:cTn>
                  </p:par>
                </p:childTnLst>
              </p:cTn>
              <p:nextCondLst>
                <p:cond evt="onClick" delay="0">
                  <p:tgtEl>
                    <p:spTgt spid="4"/>
                  </p:tgtEl>
                </p:cond>
              </p:nextCondLst>
            </p:seq>
            <p:video>
              <p:cMediaNode vol="80000">
                <p:cTn id="28" fill="hold" display="0">
                  <p:stCondLst>
                    <p:cond delay="indefinite"/>
                  </p:stCondLst>
                </p:cTn>
                <p:tgtEl>
                  <p:spTgt spid="4"/>
                </p:tgtEl>
              </p:cMediaNode>
            </p:video>
          </p:childTnLst>
        </p:cTn>
      </p:par>
    </p:tnLst>
    <p:bldLst>
      <p:bldP spid="9"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31019" y="762000"/>
            <a:ext cx="8991600" cy="5105400"/>
          </a:xfrm>
        </p:spPr>
        <p:txBody>
          <a:bodyPr/>
          <a:lstStyle/>
          <a:p>
            <a:pPr marL="114300" indent="-114300">
              <a:lnSpc>
                <a:spcPct val="80000"/>
              </a:lnSpc>
              <a:defRPr/>
            </a:pPr>
            <a:r>
              <a:rPr lang="en-US" sz="2400" b="1" dirty="0" smtClean="0">
                <a:solidFill>
                  <a:srgbClr val="C00000"/>
                </a:solidFill>
                <a:ea typeface="ＭＳ Ｐゴシック" pitchFamily="-110" charset="-128"/>
                <a:cs typeface="Arial" pitchFamily="34" charset="0"/>
              </a:rPr>
              <a:t>Emerging need for next-generation models that are highly scalable and can </a:t>
            </a:r>
            <a:r>
              <a:rPr lang="en-US" sz="2400" b="1" dirty="0">
                <a:solidFill>
                  <a:srgbClr val="C00000"/>
                </a:solidFill>
                <a:ea typeface="ＭＳ Ｐゴシック" pitchFamily="-110" charset="-128"/>
                <a:cs typeface="Arial" pitchFamily="34" charset="0"/>
              </a:rPr>
              <a:t>be </a:t>
            </a:r>
            <a:r>
              <a:rPr lang="en-US" sz="2400" b="1" dirty="0" smtClean="0">
                <a:solidFill>
                  <a:srgbClr val="C00000"/>
                </a:solidFill>
                <a:ea typeface="ＭＳ Ｐゴシック" pitchFamily="-110" charset="-128"/>
                <a:cs typeface="Arial" pitchFamily="34" charset="0"/>
              </a:rPr>
              <a:t>used across scales for Earth </a:t>
            </a:r>
            <a:r>
              <a:rPr lang="en-US" sz="2400" b="1" dirty="0">
                <a:solidFill>
                  <a:srgbClr val="C00000"/>
                </a:solidFill>
                <a:ea typeface="ＭＳ Ｐゴシック" pitchFamily="-110" charset="-128"/>
                <a:cs typeface="Arial" pitchFamily="34" charset="0"/>
              </a:rPr>
              <a:t>S</a:t>
            </a:r>
            <a:r>
              <a:rPr lang="en-US" sz="2400" b="1" dirty="0" smtClean="0">
                <a:solidFill>
                  <a:srgbClr val="C00000"/>
                </a:solidFill>
                <a:ea typeface="ＭＳ Ｐゴシック" pitchFamily="-110" charset="-128"/>
                <a:cs typeface="Arial" pitchFamily="34" charset="0"/>
              </a:rPr>
              <a:t>ystem Modeling.</a:t>
            </a:r>
          </a:p>
          <a:p>
            <a:pPr marL="114300" indent="-114300">
              <a:lnSpc>
                <a:spcPct val="80000"/>
              </a:lnSpc>
              <a:defRPr/>
            </a:pPr>
            <a:r>
              <a:rPr lang="en-US" sz="2400" b="1" dirty="0" smtClean="0">
                <a:solidFill>
                  <a:srgbClr val="C00000"/>
                </a:solidFill>
                <a:ea typeface="ＭＳ Ｐゴシック" pitchFamily="-110" charset="-128"/>
                <a:cs typeface="Arial" pitchFamily="34" charset="0"/>
              </a:rPr>
              <a:t>Our goal is to develop and evaluate a new Element Based </a:t>
            </a:r>
            <a:r>
              <a:rPr lang="en-US" sz="2400" b="1" dirty="0" err="1" smtClean="0">
                <a:solidFill>
                  <a:srgbClr val="C00000"/>
                </a:solidFill>
                <a:ea typeface="ＭＳ Ｐゴシック" pitchFamily="-110" charset="-128"/>
                <a:cs typeface="Arial" pitchFamily="34" charset="0"/>
              </a:rPr>
              <a:t>Galerkin</a:t>
            </a:r>
            <a:r>
              <a:rPr lang="en-US" sz="2400" b="1" dirty="0" smtClean="0">
                <a:solidFill>
                  <a:srgbClr val="C00000"/>
                </a:solidFill>
                <a:ea typeface="ＭＳ Ｐゴシック" pitchFamily="-110" charset="-128"/>
                <a:cs typeface="Arial" pitchFamily="34" charset="0"/>
              </a:rPr>
              <a:t> (EBG) modeling framework</a:t>
            </a:r>
            <a:r>
              <a:rPr lang="en-US" sz="2400" b="1" dirty="0">
                <a:solidFill>
                  <a:srgbClr val="C00000"/>
                </a:solidFill>
                <a:ea typeface="ＭＳ Ｐゴシック" pitchFamily="-110" charset="-128"/>
                <a:cs typeface="Arial" pitchFamily="34" charset="0"/>
              </a:rPr>
              <a:t>, Non-hydrostatic Unified Model of the Atmosphere (</a:t>
            </a:r>
            <a:r>
              <a:rPr lang="en-US" sz="2400" b="1" dirty="0" smtClean="0">
                <a:solidFill>
                  <a:srgbClr val="C00000"/>
                </a:solidFill>
                <a:ea typeface="ＭＳ Ｐゴシック" pitchFamily="-110" charset="-128"/>
                <a:cs typeface="Arial" pitchFamily="34" charset="0"/>
              </a:rPr>
              <a:t>NUMA), with the following capabilities:</a:t>
            </a:r>
            <a:endParaRPr lang="en-US" sz="800" b="1" dirty="0" smtClean="0">
              <a:solidFill>
                <a:srgbClr val="C00000"/>
              </a:solidFill>
              <a:ea typeface="ＭＳ Ｐゴシック" pitchFamily="-110" charset="-128"/>
              <a:cs typeface="Arial" pitchFamily="34" charset="0"/>
            </a:endParaRPr>
          </a:p>
          <a:p>
            <a:pPr marL="396875" lvl="1" indent="-342900">
              <a:lnSpc>
                <a:spcPct val="80000"/>
              </a:lnSpc>
              <a:buFont typeface="Wingdings" pitchFamily="2" charset="2"/>
              <a:buChar char="Ø"/>
              <a:defRPr/>
            </a:pPr>
            <a:r>
              <a:rPr lang="en-US" sz="2000" b="1" dirty="0" smtClean="0">
                <a:solidFill>
                  <a:srgbClr val="002060"/>
                </a:solidFill>
                <a:ea typeface="ＭＳ Ｐゴシック" pitchFamily="-110" charset="-128"/>
                <a:cs typeface="Arial" pitchFamily="34" charset="0"/>
              </a:rPr>
              <a:t>Multi-scale </a:t>
            </a:r>
            <a:r>
              <a:rPr lang="en-US" sz="2000" b="1" dirty="0">
                <a:solidFill>
                  <a:srgbClr val="002060"/>
                </a:solidFill>
                <a:ea typeface="ＭＳ Ｐゴシック" pitchFamily="-110" charset="-128"/>
                <a:cs typeface="Arial" pitchFamily="34" charset="0"/>
              </a:rPr>
              <a:t>non-hydrostatic </a:t>
            </a:r>
            <a:r>
              <a:rPr lang="en-US" sz="2000" b="1" dirty="0" smtClean="0">
                <a:solidFill>
                  <a:srgbClr val="002060"/>
                </a:solidFill>
                <a:ea typeface="ＭＳ Ｐゴシック" pitchFamily="-110" charset="-128"/>
                <a:cs typeface="Arial" pitchFamily="34" charset="0"/>
              </a:rPr>
              <a:t>dynamics (global-scale </a:t>
            </a:r>
            <a:r>
              <a:rPr lang="en-US" sz="2000" b="1" dirty="0">
                <a:solidFill>
                  <a:srgbClr val="002060"/>
                </a:solidFill>
                <a:ea typeface="ＭＳ Ｐゴシック" pitchFamily="-110" charset="-128"/>
                <a:cs typeface="Arial" pitchFamily="34" charset="0"/>
              </a:rPr>
              <a:t>to mesoscale</a:t>
            </a:r>
            <a:r>
              <a:rPr lang="en-US" sz="2000" b="1" dirty="0" smtClean="0">
                <a:solidFill>
                  <a:srgbClr val="002060"/>
                </a:solidFill>
                <a:ea typeface="ＭＳ Ｐゴシック" pitchFamily="-110" charset="-128"/>
                <a:cs typeface="Arial" pitchFamily="34" charset="0"/>
              </a:rPr>
              <a:t>)</a:t>
            </a:r>
          </a:p>
          <a:p>
            <a:pPr marL="396875" lvl="1" indent="-342900">
              <a:lnSpc>
                <a:spcPct val="80000"/>
              </a:lnSpc>
              <a:buFont typeface="Wingdings" pitchFamily="2" charset="2"/>
              <a:buChar char="Ø"/>
              <a:defRPr/>
            </a:pPr>
            <a:r>
              <a:rPr lang="en-US" sz="2000" b="1" dirty="0" smtClean="0">
                <a:solidFill>
                  <a:srgbClr val="002060"/>
                </a:solidFill>
                <a:ea typeface="ＭＳ Ｐゴシック" pitchFamily="-110" charset="-128"/>
                <a:cs typeface="Arial" pitchFamily="34" charset="0"/>
              </a:rPr>
              <a:t>Flexible, accurate, and conservative numerical methods  </a:t>
            </a:r>
          </a:p>
          <a:p>
            <a:pPr marL="396875" lvl="1" indent="-342900">
              <a:lnSpc>
                <a:spcPct val="80000"/>
              </a:lnSpc>
              <a:buFont typeface="Wingdings" pitchFamily="2" charset="2"/>
              <a:buChar char="Ø"/>
              <a:defRPr/>
            </a:pPr>
            <a:r>
              <a:rPr lang="en-US" sz="2000" b="1" dirty="0" smtClean="0">
                <a:solidFill>
                  <a:srgbClr val="002060"/>
                </a:solidFill>
                <a:ea typeface="ＭＳ Ｐゴシック" pitchFamily="-110" charset="-128"/>
                <a:cs typeface="Arial" pitchFamily="34" charset="0"/>
              </a:rPr>
              <a:t>Highly scalable</a:t>
            </a:r>
          </a:p>
          <a:p>
            <a:pPr marL="396875" lvl="1" indent="-342900">
              <a:lnSpc>
                <a:spcPct val="80000"/>
              </a:lnSpc>
              <a:buFont typeface="Wingdings" pitchFamily="2" charset="2"/>
              <a:buChar char="Ø"/>
              <a:defRPr/>
            </a:pPr>
            <a:r>
              <a:rPr lang="en-US" sz="2000" b="1" dirty="0" smtClean="0">
                <a:solidFill>
                  <a:srgbClr val="002060"/>
                </a:solidFill>
                <a:ea typeface="ＭＳ Ｐゴシック" pitchFamily="-110" charset="-128"/>
                <a:cs typeface="Arial" pitchFamily="34" charset="0"/>
              </a:rPr>
              <a:t>Structured, unstructured or adaptive grids with </a:t>
            </a:r>
            <a:r>
              <a:rPr lang="en-US" sz="2000" b="1" dirty="0">
                <a:solidFill>
                  <a:srgbClr val="002060"/>
                </a:solidFill>
                <a:ea typeface="ＭＳ Ｐゴシック" pitchFamily="-110" charset="-128"/>
                <a:cs typeface="Arial" pitchFamily="34" charset="0"/>
              </a:rPr>
              <a:t>s</a:t>
            </a:r>
            <a:r>
              <a:rPr lang="en-US" sz="2000" b="1" dirty="0" smtClean="0">
                <a:solidFill>
                  <a:srgbClr val="002060"/>
                </a:solidFill>
                <a:ea typeface="ＭＳ Ｐゴシック" pitchFamily="-110" charset="-128"/>
                <a:cs typeface="Arial" pitchFamily="34" charset="0"/>
              </a:rPr>
              <a:t>ub-grid scale physical </a:t>
            </a:r>
            <a:r>
              <a:rPr lang="en-US" sz="2000" b="1" dirty="0">
                <a:solidFill>
                  <a:srgbClr val="002060"/>
                </a:solidFill>
                <a:ea typeface="ＭＳ Ｐゴシック" pitchFamily="-110" charset="-128"/>
                <a:cs typeface="Arial" pitchFamily="34" charset="0"/>
              </a:rPr>
              <a:t>parameterizations that are “scale-aware” </a:t>
            </a:r>
            <a:endParaRPr lang="en-US" sz="2000" b="1" dirty="0" smtClean="0">
              <a:solidFill>
                <a:srgbClr val="002060"/>
              </a:solidFill>
              <a:ea typeface="ＭＳ Ｐゴシック" pitchFamily="-110" charset="-128"/>
              <a:cs typeface="Arial" pitchFamily="34" charset="0"/>
            </a:endParaRPr>
          </a:p>
          <a:p>
            <a:pPr marL="396875" lvl="1" indent="-342900">
              <a:lnSpc>
                <a:spcPct val="80000"/>
              </a:lnSpc>
              <a:buFont typeface="Wingdings" pitchFamily="2" charset="2"/>
              <a:buChar char="Ø"/>
              <a:defRPr/>
            </a:pPr>
            <a:r>
              <a:rPr lang="en-US" sz="2000" b="1" dirty="0" smtClean="0">
                <a:solidFill>
                  <a:srgbClr val="002060"/>
                </a:solidFill>
                <a:ea typeface="ＭＳ Ｐゴシック" pitchFamily="-110" charset="-128"/>
                <a:cs typeface="Arial" pitchFamily="34" charset="0"/>
              </a:rPr>
              <a:t>Flexible to enable earth system modeling (e.g., integrated, coupled)</a:t>
            </a:r>
            <a:endParaRPr lang="en-US" sz="2000" b="1" dirty="0">
              <a:solidFill>
                <a:srgbClr val="002060"/>
              </a:solidFill>
              <a:ea typeface="ＭＳ Ｐゴシック" pitchFamily="-110" charset="-128"/>
              <a:cs typeface="Arial" pitchFamily="34" charset="0"/>
            </a:endParaRPr>
          </a:p>
        </p:txBody>
      </p:sp>
      <p:sp>
        <p:nvSpPr>
          <p:cNvPr id="6" name="TextBox 5"/>
          <p:cNvSpPr txBox="1"/>
          <p:nvPr/>
        </p:nvSpPr>
        <p:spPr>
          <a:xfrm>
            <a:off x="5443" y="0"/>
            <a:ext cx="9144000" cy="707886"/>
          </a:xfrm>
          <a:prstGeom prst="rect">
            <a:avLst/>
          </a:prstGeom>
          <a:noFill/>
        </p:spPr>
        <p:txBody>
          <a:bodyPr wrap="square" rtlCol="0">
            <a:spAutoFit/>
          </a:bodyPr>
          <a:lstStyle/>
          <a:p>
            <a:pPr algn="ctr"/>
            <a:r>
              <a:rPr lang="en-US" sz="4000" b="1" dirty="0" smtClean="0">
                <a:solidFill>
                  <a:schemeClr val="bg1"/>
                </a:solidFill>
                <a:cs typeface="Arial" pitchFamily="34" charset="0"/>
              </a:rPr>
              <a:t>Motivation</a:t>
            </a:r>
            <a:endParaRPr lang="en-US" sz="4000" b="1" dirty="0">
              <a:solidFill>
                <a:schemeClr val="bg1"/>
              </a:solidFill>
              <a:cs typeface="Arial" pitchFamily="34" charset="0"/>
            </a:endParaRPr>
          </a:p>
        </p:txBody>
      </p:sp>
      <p:pic>
        <p:nvPicPr>
          <p:cNvPr id="4" name="Picture 31" descr="grid"/>
          <p:cNvPicPr>
            <a:picLocks noChangeAspect="1" noChangeArrowheads="1"/>
          </p:cNvPicPr>
          <p:nvPr/>
        </p:nvPicPr>
        <p:blipFill>
          <a:blip r:embed="rId3" cstate="print">
            <a:extLst>
              <a:ext uri="{28A0092B-C50C-407E-A947-70E740481C1C}">
                <a14:useLocalDpi xmlns:a14="http://schemas.microsoft.com/office/drawing/2010/main" val="0"/>
              </a:ext>
            </a:extLst>
          </a:blip>
          <a:srcRect l="12503" t="6021" r="13864"/>
          <a:stretch>
            <a:fillRect/>
          </a:stretch>
        </p:blipFill>
        <p:spPr bwMode="auto">
          <a:xfrm>
            <a:off x="3051272" y="4178327"/>
            <a:ext cx="2452146" cy="234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0"/>
          <p:cNvSpPr txBox="1">
            <a:spLocks noChangeArrowheads="1"/>
          </p:cNvSpPr>
          <p:nvPr/>
        </p:nvSpPr>
        <p:spPr bwMode="auto">
          <a:xfrm>
            <a:off x="3359511" y="4232475"/>
            <a:ext cx="1550987" cy="336550"/>
          </a:xfrm>
          <a:prstGeom prst="rect">
            <a:avLst/>
          </a:prstGeom>
          <a:solidFill>
            <a:schemeClr val="bg1">
              <a:alpha val="50000"/>
            </a:schemeClr>
          </a:solidFill>
          <a:ln>
            <a:noFill/>
          </a:ln>
          <a:effectLst/>
          <a:extLst>
            <a:ext uri="{91240B29-F687-4F45-9708-019B960494DF}">
              <a14:hiddenLine xmlns:a14="http://schemas.microsoft.com/office/drawing/2010/main" w="28575">
                <a:solidFill>
                  <a:srgbClr val="00FF00"/>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dirty="0"/>
              <a:t>Elements (4x4)</a:t>
            </a:r>
          </a:p>
        </p:txBody>
      </p:sp>
      <p:pic>
        <p:nvPicPr>
          <p:cNvPr id="7" name="Picture 32" descr="grid_with_nodal_lines"/>
          <p:cNvPicPr>
            <a:picLocks noChangeAspect="1" noChangeArrowheads="1"/>
          </p:cNvPicPr>
          <p:nvPr/>
        </p:nvPicPr>
        <p:blipFill>
          <a:blip r:embed="rId4" cstate="print">
            <a:extLst>
              <a:ext uri="{28A0092B-C50C-407E-A947-70E740481C1C}">
                <a14:useLocalDpi xmlns:a14="http://schemas.microsoft.com/office/drawing/2010/main" val="0"/>
              </a:ext>
            </a:extLst>
          </a:blip>
          <a:srcRect l="12582" t="4904" r="14018"/>
          <a:stretch>
            <a:fillRect/>
          </a:stretch>
        </p:blipFill>
        <p:spPr bwMode="auto">
          <a:xfrm>
            <a:off x="3058145" y="4169782"/>
            <a:ext cx="2438400" cy="236995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8" descr="nop=10"/>
          <p:cNvPicPr>
            <a:picLocks noChangeAspect="1" noChangeArrowheads="1"/>
          </p:cNvPicPr>
          <p:nvPr/>
        </p:nvPicPr>
        <p:blipFill>
          <a:blip r:embed="rId5" cstate="print">
            <a:extLst>
              <a:ext uri="{28A0092B-C50C-407E-A947-70E740481C1C}">
                <a14:useLocalDpi xmlns:a14="http://schemas.microsoft.com/office/drawing/2010/main" val="0"/>
              </a:ext>
            </a:extLst>
          </a:blip>
          <a:srcRect l="10417" r="14053"/>
          <a:stretch>
            <a:fillRect/>
          </a:stretch>
        </p:blipFill>
        <p:spPr bwMode="auto">
          <a:xfrm>
            <a:off x="381000" y="4218007"/>
            <a:ext cx="2209800" cy="21939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9" descr="lagrange_nop=10"/>
          <p:cNvPicPr>
            <a:picLocks noChangeAspect="1" noChangeArrowheads="1"/>
          </p:cNvPicPr>
          <p:nvPr/>
        </p:nvPicPr>
        <p:blipFill>
          <a:blip r:embed="rId6" cstate="print">
            <a:extLst>
              <a:ext uri="{28A0092B-C50C-407E-A947-70E740481C1C}">
                <a14:useLocalDpi xmlns:a14="http://schemas.microsoft.com/office/drawing/2010/main" val="0"/>
              </a:ext>
            </a:extLst>
          </a:blip>
          <a:srcRect r="6239"/>
          <a:stretch>
            <a:fillRect/>
          </a:stretch>
        </p:blipFill>
        <p:spPr bwMode="auto">
          <a:xfrm>
            <a:off x="5666690" y="4114798"/>
            <a:ext cx="2743200" cy="2193925"/>
          </a:xfrm>
          <a:prstGeom prst="rect">
            <a:avLst/>
          </a:prstGeom>
          <a:noFill/>
          <a:extLst>
            <a:ext uri="{909E8E84-426E-40DD-AFC4-6F175D3DCCD1}">
              <a14:hiddenFill xmlns:a14="http://schemas.microsoft.com/office/drawing/2010/main">
                <a:solidFill>
                  <a:srgbClr val="FFFFFF"/>
                </a:solidFill>
              </a14:hiddenFill>
            </a:ext>
          </a:extLst>
        </p:spPr>
      </p:pic>
      <p:sp>
        <p:nvSpPr>
          <p:cNvPr id="15" name="Freeform 53"/>
          <p:cNvSpPr>
            <a:spLocks/>
          </p:cNvSpPr>
          <p:nvPr/>
        </p:nvSpPr>
        <p:spPr bwMode="auto">
          <a:xfrm>
            <a:off x="2488378" y="4385334"/>
            <a:ext cx="1862766" cy="1788624"/>
          </a:xfrm>
          <a:custGeom>
            <a:avLst/>
            <a:gdLst>
              <a:gd name="T0" fmla="*/ 0 w 1361"/>
              <a:gd name="T1" fmla="*/ 1261 h 1261"/>
              <a:gd name="T2" fmla="*/ 1118 w 1361"/>
              <a:gd name="T3" fmla="*/ 1252 h 1261"/>
              <a:gd name="T4" fmla="*/ 1361 w 1361"/>
              <a:gd name="T5" fmla="*/ 5 h 1261"/>
              <a:gd name="T6" fmla="*/ 933 w 1361"/>
              <a:gd name="T7" fmla="*/ 0 h 1261"/>
              <a:gd name="T8" fmla="*/ 0 w 1361"/>
              <a:gd name="T9" fmla="*/ 1261 h 1261"/>
              <a:gd name="connsiteX0" fmla="*/ 0 w 10214"/>
              <a:gd name="connsiteY0" fmla="*/ 4854 h 9929"/>
              <a:gd name="connsiteX1" fmla="*/ 8429 w 10214"/>
              <a:gd name="connsiteY1" fmla="*/ 9929 h 9929"/>
              <a:gd name="connsiteX2" fmla="*/ 10214 w 10214"/>
              <a:gd name="connsiteY2" fmla="*/ 40 h 9929"/>
              <a:gd name="connsiteX3" fmla="*/ 7069 w 10214"/>
              <a:gd name="connsiteY3" fmla="*/ 0 h 9929"/>
              <a:gd name="connsiteX4" fmla="*/ 0 w 10214"/>
              <a:gd name="connsiteY4" fmla="*/ 4854 h 9929"/>
              <a:gd name="connsiteX0" fmla="*/ 0 w 10367"/>
              <a:gd name="connsiteY0" fmla="*/ 1744 h 10000"/>
              <a:gd name="connsiteX1" fmla="*/ 8619 w 10367"/>
              <a:gd name="connsiteY1" fmla="*/ 10000 h 10000"/>
              <a:gd name="connsiteX2" fmla="*/ 10367 w 10367"/>
              <a:gd name="connsiteY2" fmla="*/ 40 h 10000"/>
              <a:gd name="connsiteX3" fmla="*/ 7288 w 10367"/>
              <a:gd name="connsiteY3" fmla="*/ 0 h 10000"/>
              <a:gd name="connsiteX4" fmla="*/ 0 w 10367"/>
              <a:gd name="connsiteY4" fmla="*/ 1744 h 10000"/>
              <a:gd name="connsiteX0" fmla="*/ 0 w 10367"/>
              <a:gd name="connsiteY0" fmla="*/ 1744 h 10815"/>
              <a:gd name="connsiteX1" fmla="*/ 70 w 10367"/>
              <a:gd name="connsiteY1" fmla="*/ 10815 h 10815"/>
              <a:gd name="connsiteX2" fmla="*/ 10367 w 10367"/>
              <a:gd name="connsiteY2" fmla="*/ 40 h 10815"/>
              <a:gd name="connsiteX3" fmla="*/ 7288 w 10367"/>
              <a:gd name="connsiteY3" fmla="*/ 0 h 10815"/>
              <a:gd name="connsiteX4" fmla="*/ 0 w 10367"/>
              <a:gd name="connsiteY4" fmla="*/ 1744 h 10815"/>
              <a:gd name="connsiteX0" fmla="*/ 0 w 8531"/>
              <a:gd name="connsiteY0" fmla="*/ 1744 h 10815"/>
              <a:gd name="connsiteX1" fmla="*/ 70 w 8531"/>
              <a:gd name="connsiteY1" fmla="*/ 10815 h 10815"/>
              <a:gd name="connsiteX2" fmla="*/ 8531 w 8531"/>
              <a:gd name="connsiteY2" fmla="*/ 5863 h 10815"/>
              <a:gd name="connsiteX3" fmla="*/ 7288 w 8531"/>
              <a:gd name="connsiteY3" fmla="*/ 0 h 10815"/>
              <a:gd name="connsiteX4" fmla="*/ 0 w 8531"/>
              <a:gd name="connsiteY4" fmla="*/ 1744 h 10815"/>
              <a:gd name="connsiteX0" fmla="*/ 0 w 10080"/>
              <a:gd name="connsiteY0" fmla="*/ 0 h 8387"/>
              <a:gd name="connsiteX1" fmla="*/ 82 w 10080"/>
              <a:gd name="connsiteY1" fmla="*/ 8387 h 8387"/>
              <a:gd name="connsiteX2" fmla="*/ 10000 w 10080"/>
              <a:gd name="connsiteY2" fmla="*/ 3808 h 8387"/>
              <a:gd name="connsiteX3" fmla="*/ 10080 w 10080"/>
              <a:gd name="connsiteY3" fmla="*/ 1456 h 8387"/>
              <a:gd name="connsiteX4" fmla="*/ 0 w 10080"/>
              <a:gd name="connsiteY4" fmla="*/ 0 h 8387"/>
              <a:gd name="connsiteX0" fmla="*/ 0 w 10000"/>
              <a:gd name="connsiteY0" fmla="*/ 0 h 10000"/>
              <a:gd name="connsiteX1" fmla="*/ 81 w 10000"/>
              <a:gd name="connsiteY1" fmla="*/ 10000 h 10000"/>
              <a:gd name="connsiteX2" fmla="*/ 9921 w 10000"/>
              <a:gd name="connsiteY2" fmla="*/ 4540 h 10000"/>
              <a:gd name="connsiteX3" fmla="*/ 10000 w 10000"/>
              <a:gd name="connsiteY3" fmla="*/ 1993 h 10000"/>
              <a:gd name="connsiteX4" fmla="*/ 0 w 10000"/>
              <a:gd name="connsiteY4" fmla="*/ 0 h 10000"/>
              <a:gd name="connsiteX0" fmla="*/ 37 w 9925"/>
              <a:gd name="connsiteY0" fmla="*/ 0 h 9901"/>
              <a:gd name="connsiteX1" fmla="*/ 6 w 9925"/>
              <a:gd name="connsiteY1" fmla="*/ 9901 h 9901"/>
              <a:gd name="connsiteX2" fmla="*/ 9846 w 9925"/>
              <a:gd name="connsiteY2" fmla="*/ 4441 h 9901"/>
              <a:gd name="connsiteX3" fmla="*/ 9925 w 9925"/>
              <a:gd name="connsiteY3" fmla="*/ 1894 h 9901"/>
              <a:gd name="connsiteX4" fmla="*/ 37 w 9925"/>
              <a:gd name="connsiteY4" fmla="*/ 0 h 9901"/>
              <a:gd name="connsiteX0" fmla="*/ 55 w 9999"/>
              <a:gd name="connsiteY0" fmla="*/ 0 h 10100"/>
              <a:gd name="connsiteX1" fmla="*/ 5 w 9999"/>
              <a:gd name="connsiteY1" fmla="*/ 10100 h 10100"/>
              <a:gd name="connsiteX2" fmla="*/ 9919 w 9999"/>
              <a:gd name="connsiteY2" fmla="*/ 4585 h 10100"/>
              <a:gd name="connsiteX3" fmla="*/ 9999 w 9999"/>
              <a:gd name="connsiteY3" fmla="*/ 2013 h 10100"/>
              <a:gd name="connsiteX4" fmla="*/ 55 w 9999"/>
              <a:gd name="connsiteY4" fmla="*/ 0 h 10100"/>
              <a:gd name="connsiteX0" fmla="*/ 0 w 9945"/>
              <a:gd name="connsiteY0" fmla="*/ 0 h 10039"/>
              <a:gd name="connsiteX1" fmla="*/ 44 w 9945"/>
              <a:gd name="connsiteY1" fmla="*/ 10039 h 10039"/>
              <a:gd name="connsiteX2" fmla="*/ 9865 w 9945"/>
              <a:gd name="connsiteY2" fmla="*/ 4540 h 10039"/>
              <a:gd name="connsiteX3" fmla="*/ 9945 w 9945"/>
              <a:gd name="connsiteY3" fmla="*/ 1993 h 10039"/>
              <a:gd name="connsiteX4" fmla="*/ 0 w 9945"/>
              <a:gd name="connsiteY4" fmla="*/ 0 h 10039"/>
              <a:gd name="connsiteX0" fmla="*/ 37 w 10037"/>
              <a:gd name="connsiteY0" fmla="*/ 0 h 9843"/>
              <a:gd name="connsiteX1" fmla="*/ 5 w 10037"/>
              <a:gd name="connsiteY1" fmla="*/ 9843 h 9843"/>
              <a:gd name="connsiteX2" fmla="*/ 9957 w 10037"/>
              <a:gd name="connsiteY2" fmla="*/ 4522 h 9843"/>
              <a:gd name="connsiteX3" fmla="*/ 10037 w 10037"/>
              <a:gd name="connsiteY3" fmla="*/ 1985 h 9843"/>
              <a:gd name="connsiteX4" fmla="*/ 37 w 10037"/>
              <a:gd name="connsiteY4" fmla="*/ 0 h 9843"/>
              <a:gd name="connsiteX0" fmla="*/ 0 w 9963"/>
              <a:gd name="connsiteY0" fmla="*/ 0 h 10040"/>
              <a:gd name="connsiteX1" fmla="*/ 25 w 9963"/>
              <a:gd name="connsiteY1" fmla="*/ 10040 h 10040"/>
              <a:gd name="connsiteX2" fmla="*/ 9883 w 9963"/>
              <a:gd name="connsiteY2" fmla="*/ 4594 h 10040"/>
              <a:gd name="connsiteX3" fmla="*/ 9963 w 9963"/>
              <a:gd name="connsiteY3" fmla="*/ 2017 h 10040"/>
              <a:gd name="connsiteX4" fmla="*/ 0 w 9963"/>
              <a:gd name="connsiteY4" fmla="*/ 0 h 10040"/>
              <a:gd name="connsiteX0" fmla="*/ 0 w 9932"/>
              <a:gd name="connsiteY0" fmla="*/ 0 h 10000"/>
              <a:gd name="connsiteX1" fmla="*/ 25 w 9932"/>
              <a:gd name="connsiteY1" fmla="*/ 10000 h 10000"/>
              <a:gd name="connsiteX2" fmla="*/ 9920 w 9932"/>
              <a:gd name="connsiteY2" fmla="*/ 4576 h 10000"/>
              <a:gd name="connsiteX3" fmla="*/ 9932 w 9932"/>
              <a:gd name="connsiteY3" fmla="*/ 2009 h 10000"/>
              <a:gd name="connsiteX4" fmla="*/ 0 w 9932"/>
              <a:gd name="connsiteY4" fmla="*/ 0 h 10000"/>
              <a:gd name="connsiteX0" fmla="*/ 0 w 10061"/>
              <a:gd name="connsiteY0" fmla="*/ 0 h 10000"/>
              <a:gd name="connsiteX1" fmla="*/ 25 w 10061"/>
              <a:gd name="connsiteY1" fmla="*/ 10000 h 10000"/>
              <a:gd name="connsiteX2" fmla="*/ 10057 w 10061"/>
              <a:gd name="connsiteY2" fmla="*/ 4773 h 10000"/>
              <a:gd name="connsiteX3" fmla="*/ 10000 w 10061"/>
              <a:gd name="connsiteY3" fmla="*/ 2009 h 10000"/>
              <a:gd name="connsiteX4" fmla="*/ 0 w 10061"/>
              <a:gd name="connsiteY4" fmla="*/ 0 h 10000"/>
              <a:gd name="connsiteX0" fmla="*/ 0 w 10000"/>
              <a:gd name="connsiteY0" fmla="*/ 0 h 10000"/>
              <a:gd name="connsiteX1" fmla="*/ 25 w 10000"/>
              <a:gd name="connsiteY1" fmla="*/ 10000 h 10000"/>
              <a:gd name="connsiteX2" fmla="*/ 9988 w 10000"/>
              <a:gd name="connsiteY2" fmla="*/ 4809 h 10000"/>
              <a:gd name="connsiteX3" fmla="*/ 10000 w 10000"/>
              <a:gd name="connsiteY3" fmla="*/ 2009 h 10000"/>
              <a:gd name="connsiteX4" fmla="*/ 0 w 10000"/>
              <a:gd name="connsiteY4" fmla="*/ 0 h 10000"/>
              <a:gd name="connsiteX0" fmla="*/ 0 w 10014"/>
              <a:gd name="connsiteY0" fmla="*/ 0 h 10000"/>
              <a:gd name="connsiteX1" fmla="*/ 25 w 10014"/>
              <a:gd name="connsiteY1" fmla="*/ 10000 h 10000"/>
              <a:gd name="connsiteX2" fmla="*/ 9988 w 10014"/>
              <a:gd name="connsiteY2" fmla="*/ 4809 h 10000"/>
              <a:gd name="connsiteX3" fmla="*/ 10014 w 10014"/>
              <a:gd name="connsiteY3" fmla="*/ 1994 h 10000"/>
              <a:gd name="connsiteX4" fmla="*/ 0 w 10014"/>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4" h="10000">
                <a:moveTo>
                  <a:pt x="0" y="0"/>
                </a:moveTo>
                <a:cubicBezTo>
                  <a:pt x="27" y="3361"/>
                  <a:pt x="-1" y="6639"/>
                  <a:pt x="25" y="10000"/>
                </a:cubicBezTo>
                <a:lnTo>
                  <a:pt x="9988" y="4809"/>
                </a:lnTo>
                <a:cubicBezTo>
                  <a:pt x="10015" y="3867"/>
                  <a:pt x="9987" y="2937"/>
                  <a:pt x="10014" y="1994"/>
                </a:cubicBezTo>
                <a:lnTo>
                  <a:pt x="0" y="0"/>
                </a:lnTo>
                <a:close/>
              </a:path>
            </a:pathLst>
          </a:custGeom>
          <a:solidFill>
            <a:srgbClr val="808080">
              <a:alpha val="50000"/>
            </a:srgbClr>
          </a:solidFill>
          <a:ln w="285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Text Box 30"/>
          <p:cNvSpPr txBox="1">
            <a:spLocks noChangeArrowheads="1"/>
          </p:cNvSpPr>
          <p:nvPr/>
        </p:nvSpPr>
        <p:spPr bwMode="auto">
          <a:xfrm>
            <a:off x="685800" y="6197932"/>
            <a:ext cx="177777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sz="1600" dirty="0"/>
              <a:t>Nodal points</a:t>
            </a:r>
          </a:p>
        </p:txBody>
      </p:sp>
      <p:sp>
        <p:nvSpPr>
          <p:cNvPr id="11" name="Text Box 57"/>
          <p:cNvSpPr txBox="1">
            <a:spLocks noChangeArrowheads="1"/>
          </p:cNvSpPr>
          <p:nvPr/>
        </p:nvSpPr>
        <p:spPr bwMode="auto">
          <a:xfrm>
            <a:off x="6036578" y="4246508"/>
            <a:ext cx="226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1600" dirty="0"/>
              <a:t>10</a:t>
            </a:r>
            <a:r>
              <a:rPr lang="en-US" sz="1600" baseline="30000" dirty="0"/>
              <a:t>th</a:t>
            </a:r>
            <a:r>
              <a:rPr lang="en-US" sz="1600" dirty="0"/>
              <a:t> order polynomial</a:t>
            </a:r>
          </a:p>
        </p:txBody>
      </p:sp>
      <p:sp>
        <p:nvSpPr>
          <p:cNvPr id="12" name="Text Box 58"/>
          <p:cNvSpPr txBox="1">
            <a:spLocks noChangeArrowheads="1"/>
          </p:cNvSpPr>
          <p:nvPr/>
        </p:nvSpPr>
        <p:spPr bwMode="auto">
          <a:xfrm>
            <a:off x="6036578" y="6188216"/>
            <a:ext cx="23733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1600" dirty="0"/>
              <a:t>Basis Functions</a:t>
            </a:r>
          </a:p>
        </p:txBody>
      </p:sp>
    </p:spTree>
    <p:extLst>
      <p:ext uri="{BB962C8B-B14F-4D97-AF65-F5344CB8AC3E}">
        <p14:creationId xmlns:p14="http://schemas.microsoft.com/office/powerpoint/2010/main" val="193184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48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48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48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48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48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0-#ppt_w/2"/>
                                          </p:val>
                                        </p:tav>
                                        <p:tav tm="100000">
                                          <p:val>
                                            <p:strVal val="#ppt_x"/>
                                          </p:val>
                                        </p:tav>
                                      </p:tavLst>
                                    </p:anim>
                                    <p:anim calcmode="lin" valueType="num">
                                      <p:cBhvr additive="base">
                                        <p:cTn id="42" dur="500" fill="hold"/>
                                        <p:tgtEl>
                                          <p:spTgt spid="17"/>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0-#ppt_w/2"/>
                                          </p:val>
                                        </p:tav>
                                        <p:tav tm="100000">
                                          <p:val>
                                            <p:strVal val="#ppt_x"/>
                                          </p:val>
                                        </p:tav>
                                      </p:tavLst>
                                    </p:anim>
                                    <p:anim calcmode="lin" valueType="num">
                                      <p:cBhvr additive="base">
                                        <p:cTn id="46" dur="500" fill="hold"/>
                                        <p:tgtEl>
                                          <p:spTgt spid="1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0-#ppt_w/2"/>
                                          </p:val>
                                        </p:tav>
                                        <p:tav tm="100000">
                                          <p:val>
                                            <p:strVal val="#ppt_x"/>
                                          </p:val>
                                        </p:tav>
                                      </p:tavLst>
                                    </p:anim>
                                    <p:anim calcmode="lin" valueType="num">
                                      <p:cBhvr additive="base">
                                        <p:cTn id="5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1+#ppt_w/2"/>
                                          </p:val>
                                        </p:tav>
                                        <p:tav tm="100000">
                                          <p:val>
                                            <p:strVal val="#ppt_x"/>
                                          </p:val>
                                        </p:tav>
                                      </p:tavLst>
                                    </p:anim>
                                    <p:anim calcmode="lin" valueType="num">
                                      <p:cBhvr additive="base">
                                        <p:cTn id="56" dur="500" fill="hold"/>
                                        <p:tgtEl>
                                          <p:spTgt spid="18"/>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1+#ppt_w/2"/>
                                          </p:val>
                                        </p:tav>
                                        <p:tav tm="100000">
                                          <p:val>
                                            <p:strVal val="#ppt_x"/>
                                          </p:val>
                                        </p:tav>
                                      </p:tavLst>
                                    </p:anim>
                                    <p:anim calcmode="lin" valueType="num">
                                      <p:cBhvr additive="base">
                                        <p:cTn id="60" dur="500" fill="hold"/>
                                        <p:tgtEl>
                                          <p:spTgt spid="11"/>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additive="base">
                                        <p:cTn id="63" dur="500" fill="hold"/>
                                        <p:tgtEl>
                                          <p:spTgt spid="12"/>
                                        </p:tgtEl>
                                        <p:attrNameLst>
                                          <p:attrName>ppt_x</p:attrName>
                                        </p:attrNameLst>
                                      </p:cBhvr>
                                      <p:tavLst>
                                        <p:tav tm="0">
                                          <p:val>
                                            <p:strVal val="1+#ppt_w/2"/>
                                          </p:val>
                                        </p:tav>
                                        <p:tav tm="100000">
                                          <p:val>
                                            <p:strVal val="#ppt_x"/>
                                          </p:val>
                                        </p:tav>
                                      </p:tavLst>
                                    </p:anim>
                                    <p:anim calcmode="lin" valueType="num">
                                      <p:cBhvr additive="base">
                                        <p:cTn id="6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uiExpand="1" build="p"/>
      <p:bldP spid="5" grpId="0" animBg="1"/>
      <p:bldP spid="15" grpId="0" animBg="1"/>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184299" y="1412081"/>
            <a:ext cx="8807301" cy="3224646"/>
            <a:chOff x="184299" y="1905000"/>
            <a:chExt cx="8807301" cy="3224646"/>
          </a:xfrm>
        </p:grpSpPr>
        <p:sp>
          <p:nvSpPr>
            <p:cNvPr id="34" name="Rectangle 33"/>
            <p:cNvSpPr/>
            <p:nvPr/>
          </p:nvSpPr>
          <p:spPr>
            <a:xfrm>
              <a:off x="5029200" y="1905000"/>
              <a:ext cx="3962400" cy="3224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3976" y="1971675"/>
              <a:ext cx="3705225" cy="2914650"/>
            </a:xfrm>
            <a:prstGeom prst="rect">
              <a:avLst/>
            </a:prstGeom>
          </p:spPr>
        </p:pic>
        <p:sp>
          <p:nvSpPr>
            <p:cNvPr id="5" name="TextBox 4"/>
            <p:cNvSpPr txBox="1"/>
            <p:nvPr/>
          </p:nvSpPr>
          <p:spPr>
            <a:xfrm>
              <a:off x="184299" y="1971675"/>
              <a:ext cx="4800600" cy="923330"/>
            </a:xfrm>
            <a:prstGeom prst="rect">
              <a:avLst/>
            </a:prstGeom>
            <a:noFill/>
          </p:spPr>
          <p:txBody>
            <a:bodyPr wrap="square" rtlCol="0">
              <a:spAutoFit/>
            </a:bodyPr>
            <a:lstStyle/>
            <a:p>
              <a:r>
                <a:rPr lang="en-US" dirty="0" smtClean="0"/>
                <a:t>Decompose the computational domain into </a:t>
              </a:r>
              <a:r>
                <a:rPr lang="en-US" b="1" dirty="0" smtClean="0">
                  <a:solidFill>
                    <a:srgbClr val="C00000"/>
                  </a:solidFill>
                </a:rPr>
                <a:t>elements</a:t>
              </a:r>
              <a:r>
                <a:rPr lang="en-US" dirty="0" smtClean="0">
                  <a:solidFill>
                    <a:srgbClr val="C00000"/>
                  </a:solidFill>
                </a:rPr>
                <a:t> </a:t>
              </a:r>
              <a:r>
                <a:rPr lang="en-US" dirty="0" smtClean="0"/>
                <a:t>in both horizontal and vertical direction (20 and 10, respectively in this 2D example).</a:t>
              </a:r>
              <a:endParaRPr lang="en-US" dirty="0"/>
            </a:p>
          </p:txBody>
        </p:sp>
      </p:grpSp>
      <p:grpSp>
        <p:nvGrpSpPr>
          <p:cNvPr id="41" name="Group 40"/>
          <p:cNvGrpSpPr/>
          <p:nvPr/>
        </p:nvGrpSpPr>
        <p:grpSpPr>
          <a:xfrm>
            <a:off x="184299" y="1335881"/>
            <a:ext cx="8807301" cy="3224646"/>
            <a:chOff x="184299" y="1828800"/>
            <a:chExt cx="8807301" cy="3224646"/>
          </a:xfrm>
        </p:grpSpPr>
        <p:sp>
          <p:nvSpPr>
            <p:cNvPr id="40" name="Rectangle 39"/>
            <p:cNvSpPr/>
            <p:nvPr/>
          </p:nvSpPr>
          <p:spPr>
            <a:xfrm>
              <a:off x="5029200" y="1828800"/>
              <a:ext cx="3962400" cy="3224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84299" y="2957052"/>
              <a:ext cx="4800600" cy="369332"/>
            </a:xfrm>
            <a:prstGeom prst="rect">
              <a:avLst/>
            </a:prstGeom>
            <a:noFill/>
          </p:spPr>
          <p:txBody>
            <a:bodyPr wrap="square" rtlCol="0">
              <a:spAutoFit/>
            </a:bodyPr>
            <a:lstStyle/>
            <a:p>
              <a:r>
                <a:rPr lang="en-US" dirty="0" smtClean="0"/>
                <a:t>Each element is transformed onto an element.</a:t>
              </a:r>
              <a:endParaRPr lang="en-US"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975" y="1973826"/>
              <a:ext cx="3705225" cy="2914650"/>
            </a:xfrm>
            <a:prstGeom prst="rect">
              <a:avLst/>
            </a:prstGeom>
          </p:spPr>
        </p:pic>
      </p:grpSp>
      <p:grpSp>
        <p:nvGrpSpPr>
          <p:cNvPr id="44" name="Group 43"/>
          <p:cNvGrpSpPr/>
          <p:nvPr/>
        </p:nvGrpSpPr>
        <p:grpSpPr>
          <a:xfrm>
            <a:off x="184299" y="1335881"/>
            <a:ext cx="8807301" cy="3224646"/>
            <a:chOff x="184299" y="1828800"/>
            <a:chExt cx="8807301" cy="3224646"/>
          </a:xfrm>
        </p:grpSpPr>
        <p:sp>
          <p:nvSpPr>
            <p:cNvPr id="43" name="Rectangle 42"/>
            <p:cNvSpPr/>
            <p:nvPr/>
          </p:nvSpPr>
          <p:spPr>
            <a:xfrm>
              <a:off x="5029200" y="1828800"/>
              <a:ext cx="3962400" cy="3224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4925" y="1964301"/>
              <a:ext cx="3724275" cy="2933700"/>
            </a:xfrm>
            <a:prstGeom prst="rect">
              <a:avLst/>
            </a:prstGeom>
          </p:spPr>
        </p:pic>
        <p:sp>
          <p:nvSpPr>
            <p:cNvPr id="11" name="TextBox 10"/>
            <p:cNvSpPr txBox="1"/>
            <p:nvPr/>
          </p:nvSpPr>
          <p:spPr>
            <a:xfrm>
              <a:off x="184299" y="3426448"/>
              <a:ext cx="4800600" cy="923330"/>
            </a:xfrm>
            <a:prstGeom prst="rect">
              <a:avLst/>
            </a:prstGeom>
            <a:noFill/>
          </p:spPr>
          <p:txBody>
            <a:bodyPr wrap="square" rtlCol="0">
              <a:spAutoFit/>
            </a:bodyPr>
            <a:lstStyle/>
            <a:p>
              <a:r>
                <a:rPr lang="en-US" dirty="0" smtClean="0"/>
                <a:t>Within each element there are non-uniformly spaced interpolation (</a:t>
              </a:r>
              <a:r>
                <a:rPr lang="en-US" b="1" dirty="0" smtClean="0">
                  <a:solidFill>
                    <a:srgbClr val="C00000"/>
                  </a:solidFill>
                </a:rPr>
                <a:t>nodal</a:t>
              </a:r>
              <a:r>
                <a:rPr lang="en-US" dirty="0" smtClean="0"/>
                <a:t>) points (example for </a:t>
              </a:r>
              <a:r>
                <a:rPr lang="en-US" i="1" dirty="0" smtClean="0"/>
                <a:t>N</a:t>
              </a:r>
              <a:r>
                <a:rPr lang="en-US" dirty="0" smtClean="0"/>
                <a:t>=10, i.e., 10</a:t>
              </a:r>
              <a:r>
                <a:rPr lang="en-US" baseline="30000" dirty="0" smtClean="0"/>
                <a:t>th</a:t>
              </a:r>
              <a:r>
                <a:rPr lang="en-US" dirty="0" smtClean="0"/>
                <a:t> order function).</a:t>
              </a:r>
              <a:endParaRPr lang="en-US" dirty="0"/>
            </a:p>
          </p:txBody>
        </p:sp>
      </p:grpSp>
      <p:grpSp>
        <p:nvGrpSpPr>
          <p:cNvPr id="39" name="Group 38"/>
          <p:cNvGrpSpPr/>
          <p:nvPr/>
        </p:nvGrpSpPr>
        <p:grpSpPr>
          <a:xfrm>
            <a:off x="184299" y="1335881"/>
            <a:ext cx="8883501" cy="3550647"/>
            <a:chOff x="184299" y="1828800"/>
            <a:chExt cx="8883501" cy="3550647"/>
          </a:xfrm>
        </p:grpSpPr>
        <p:sp>
          <p:nvSpPr>
            <p:cNvPr id="38" name="Rectangle 37"/>
            <p:cNvSpPr/>
            <p:nvPr/>
          </p:nvSpPr>
          <p:spPr>
            <a:xfrm>
              <a:off x="5105400" y="1828800"/>
              <a:ext cx="3962400" cy="3224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p:cNvSpPr txBox="1"/>
                <p:nvPr/>
              </p:nvSpPr>
              <p:spPr>
                <a:xfrm>
                  <a:off x="184299" y="4416555"/>
                  <a:ext cx="4800600" cy="962892"/>
                </a:xfrm>
                <a:prstGeom prst="rect">
                  <a:avLst/>
                </a:prstGeom>
                <a:noFill/>
              </p:spPr>
              <p:txBody>
                <a:bodyPr wrap="square" rtlCol="0">
                  <a:spAutoFit/>
                </a:bodyPr>
                <a:lstStyle/>
                <a:p>
                  <a:r>
                    <a:rPr lang="en-US" dirty="0" smtClean="0"/>
                    <a:t>Basis functions are defined on these points. Variables are constructed using a linear combination: </a:t>
                  </a:r>
                  <a14:m>
                    <m:oMath xmlns:m="http://schemas.openxmlformats.org/officeDocument/2006/math">
                      <m:r>
                        <a:rPr lang="en-US" i="1">
                          <a:latin typeface="Cambria Math"/>
                        </a:rPr>
                        <m:t>𝑓</m:t>
                      </m:r>
                      <m:r>
                        <a:rPr lang="en-US" b="0" i="1" baseline="-25000" smtClean="0">
                          <a:latin typeface="Cambria Math"/>
                        </a:rPr>
                        <m:t>𝑖</m:t>
                      </m:r>
                      <m:r>
                        <a:rPr lang="en-US" b="1" i="1" smtClean="0">
                          <a:latin typeface="Cambria Math"/>
                        </a:rPr>
                        <m:t>(</m:t>
                      </m:r>
                      <m:r>
                        <a:rPr lang="el-GR" b="1" i="1">
                          <a:latin typeface="Cambria Math"/>
                        </a:rPr>
                        <m:t>𝝃</m:t>
                      </m:r>
                      <m:r>
                        <a:rPr lang="en-US" b="1" i="1" smtClean="0">
                          <a:latin typeface="Cambria Math"/>
                        </a:rPr>
                        <m:t>,</m:t>
                      </m:r>
                      <m:r>
                        <a:rPr lang="en-US" b="0" i="1" smtClean="0">
                          <a:latin typeface="Cambria Math"/>
                        </a:rPr>
                        <m:t>𝑡</m:t>
                      </m:r>
                      <m:r>
                        <a:rPr lang="en-US" b="0" i="1" smtClean="0">
                          <a:latin typeface="Cambria Math"/>
                        </a:rPr>
                        <m:t>)=</m:t>
                      </m:r>
                      <m:nary>
                        <m:naryPr>
                          <m:chr m:val="∑"/>
                          <m:ctrlPr>
                            <a:rPr lang="pt-BR" i="1" smtClean="0">
                              <a:latin typeface="Cambria Math"/>
                            </a:rPr>
                          </m:ctrlPr>
                        </m:naryPr>
                        <m:sub>
                          <m:r>
                            <a:rPr lang="pt-BR" i="1" smtClean="0">
                              <a:latin typeface="Cambria Math"/>
                            </a:rPr>
                            <m:t>𝑘</m:t>
                          </m:r>
                          <m:r>
                            <a:rPr lang="pt-BR" i="1" smtClean="0">
                              <a:latin typeface="Cambria Math"/>
                            </a:rPr>
                            <m:t>=1</m:t>
                          </m:r>
                        </m:sub>
                        <m:sup>
                          <m:r>
                            <a:rPr lang="en-US" b="0" i="1" smtClean="0">
                              <a:latin typeface="Cambria Math"/>
                            </a:rPr>
                            <m:t>𝑁</m:t>
                          </m:r>
                        </m:sup>
                        <m:e>
                          <m:acc>
                            <m:accPr>
                              <m:chr m:val="̂"/>
                              <m:ctrlPr>
                                <a:rPr lang="pt-BR" i="1" smtClean="0">
                                  <a:latin typeface="Cambria Math"/>
                                </a:rPr>
                              </m:ctrlPr>
                            </m:accPr>
                            <m:e>
                              <m:r>
                                <a:rPr lang="en-US" i="1">
                                  <a:latin typeface="Cambria Math"/>
                                </a:rPr>
                                <m:t>𝑓</m:t>
                              </m:r>
                              <m:r>
                                <a:rPr lang="en-US" b="0" i="1" baseline="-25000" smtClean="0">
                                  <a:latin typeface="Cambria Math"/>
                                </a:rPr>
                                <m:t>𝑖</m:t>
                              </m:r>
                            </m:e>
                          </m:acc>
                          <m:r>
                            <a:rPr lang="en-US" b="0" i="1" smtClean="0">
                              <a:latin typeface="Cambria Math"/>
                            </a:rPr>
                            <m:t>(</m:t>
                          </m:r>
                          <m:r>
                            <a:rPr lang="en-US" b="0" i="1" smtClean="0">
                              <a:latin typeface="Cambria Math"/>
                            </a:rPr>
                            <m:t>𝑡</m:t>
                          </m:r>
                          <m:r>
                            <a:rPr lang="en-US" b="0" i="1" smtClean="0">
                              <a:latin typeface="Cambria Math"/>
                            </a:rPr>
                            <m:t>)</m:t>
                          </m:r>
                          <m:sSub>
                            <m:sSubPr>
                              <m:ctrlPr>
                                <a:rPr lang="el-GR" i="1" smtClean="0">
                                  <a:latin typeface="Cambria Math"/>
                                </a:rPr>
                              </m:ctrlPr>
                            </m:sSubPr>
                            <m:e>
                              <m:r>
                                <a:rPr lang="el-GR" i="1">
                                  <a:latin typeface="Cambria Math"/>
                                </a:rPr>
                                <m:t>𝜓</m:t>
                              </m:r>
                            </m:e>
                            <m:sub>
                              <m:r>
                                <a:rPr lang="en-US" b="0" i="1" smtClean="0">
                                  <a:latin typeface="Cambria Math"/>
                                </a:rPr>
                                <m:t>𝑘</m:t>
                              </m:r>
                            </m:sub>
                          </m:sSub>
                          <m:r>
                            <a:rPr lang="en-US" b="0" i="1" smtClean="0">
                              <a:latin typeface="Cambria Math"/>
                            </a:rPr>
                            <m:t>(</m:t>
                          </m:r>
                          <m:r>
                            <a:rPr lang="el-GR" b="1" i="1" smtClean="0">
                              <a:latin typeface="Cambria Math"/>
                            </a:rPr>
                            <m:t>𝝃</m:t>
                          </m:r>
                          <m:r>
                            <a:rPr lang="en-US" b="0" i="1" smtClean="0">
                              <a:latin typeface="Cambria Math"/>
                            </a:rPr>
                            <m:t>)</m:t>
                          </m:r>
                        </m:e>
                      </m:nary>
                    </m:oMath>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184299" y="4416555"/>
                  <a:ext cx="4800600" cy="962892"/>
                </a:xfrm>
                <a:prstGeom prst="rect">
                  <a:avLst/>
                </a:prstGeom>
                <a:blipFill rotWithShape="1">
                  <a:blip r:embed="rId6"/>
                  <a:stretch>
                    <a:fillRect l="-1015" t="-3165" b="-68987"/>
                  </a:stretch>
                </a:blipFill>
              </p:spPr>
              <p:txBody>
                <a:bodyPr/>
                <a:lstStyle/>
                <a:p>
                  <a:r>
                    <a:rPr lang="en-US">
                      <a:noFill/>
                    </a:rPr>
                    <a:t> </a:t>
                  </a:r>
                </a:p>
              </p:txBody>
            </p:sp>
          </mc:Fallback>
        </mc:AlternateContent>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05400" y="1976325"/>
              <a:ext cx="3714750" cy="2895600"/>
            </a:xfrm>
            <a:prstGeom prst="rect">
              <a:avLst/>
            </a:prstGeom>
          </p:spPr>
        </p:pic>
      </p:grpSp>
      <p:sp>
        <p:nvSpPr>
          <p:cNvPr id="9" name="TextBox 8"/>
          <p:cNvSpPr txBox="1"/>
          <p:nvPr/>
        </p:nvSpPr>
        <p:spPr>
          <a:xfrm>
            <a:off x="184299" y="762000"/>
            <a:ext cx="8686800" cy="461665"/>
          </a:xfrm>
          <a:prstGeom prst="rect">
            <a:avLst/>
          </a:prstGeom>
          <a:noFill/>
        </p:spPr>
        <p:txBody>
          <a:bodyPr wrap="square" rtlCol="0">
            <a:spAutoFit/>
          </a:bodyPr>
          <a:lstStyle/>
          <a:p>
            <a:pPr algn="ctr"/>
            <a:r>
              <a:rPr lang="en-US" sz="2400" b="1" dirty="0" smtClean="0">
                <a:solidFill>
                  <a:srgbClr val="C00000"/>
                </a:solidFill>
                <a:latin typeface="Arial" pitchFamily="34" charset="0"/>
                <a:cs typeface="Arial" pitchFamily="34" charset="0"/>
              </a:rPr>
              <a:t>Background</a:t>
            </a:r>
          </a:p>
        </p:txBody>
      </p:sp>
      <p:sp>
        <p:nvSpPr>
          <p:cNvPr id="4" name="TextBox 3"/>
          <p:cNvSpPr txBox="1"/>
          <p:nvPr/>
        </p:nvSpPr>
        <p:spPr>
          <a:xfrm>
            <a:off x="0" y="0"/>
            <a:ext cx="9144000" cy="707886"/>
          </a:xfrm>
          <a:prstGeom prst="rect">
            <a:avLst/>
          </a:prstGeom>
          <a:noFill/>
        </p:spPr>
        <p:txBody>
          <a:bodyPr wrap="square" rtlCol="0">
            <a:spAutoFit/>
          </a:bodyPr>
          <a:lstStyle/>
          <a:p>
            <a:pPr algn="ctr"/>
            <a:r>
              <a:rPr lang="en-US" sz="4000" b="1" dirty="0">
                <a:solidFill>
                  <a:schemeClr val="bg1"/>
                </a:solidFill>
                <a:latin typeface="+mj-lt"/>
                <a:cs typeface="Arial" pitchFamily="34" charset="0"/>
              </a:rPr>
              <a:t>Element Based </a:t>
            </a:r>
            <a:r>
              <a:rPr lang="en-US" sz="4000" b="1" dirty="0" err="1">
                <a:solidFill>
                  <a:schemeClr val="bg1"/>
                </a:solidFill>
                <a:latin typeface="+mj-lt"/>
                <a:cs typeface="Arial" pitchFamily="34" charset="0"/>
              </a:rPr>
              <a:t>Galerkin</a:t>
            </a:r>
            <a:r>
              <a:rPr lang="en-US" sz="4000" b="1" dirty="0">
                <a:solidFill>
                  <a:schemeClr val="bg1"/>
                </a:solidFill>
                <a:latin typeface="+mj-lt"/>
                <a:cs typeface="Arial" pitchFamily="34" charset="0"/>
              </a:rPr>
              <a:t> Method</a:t>
            </a:r>
          </a:p>
        </p:txBody>
      </p:sp>
      <mc:AlternateContent xmlns:mc="http://schemas.openxmlformats.org/markup-compatibility/2006" xmlns:a14="http://schemas.microsoft.com/office/drawing/2010/main">
        <mc:Choice Requires="a14">
          <p:sp>
            <p:nvSpPr>
              <p:cNvPr id="21" name="TextBox 20"/>
              <p:cNvSpPr txBox="1"/>
              <p:nvPr/>
            </p:nvSpPr>
            <p:spPr>
              <a:xfrm>
                <a:off x="184299" y="4953000"/>
                <a:ext cx="8534400" cy="499560"/>
              </a:xfrm>
              <a:prstGeom prst="rect">
                <a:avLst/>
              </a:prstGeom>
              <a:noFill/>
            </p:spPr>
            <p:txBody>
              <a:bodyPr wrap="square" rtlCol="0">
                <a:spAutoFit/>
              </a:bodyPr>
              <a:lstStyle/>
              <a:p>
                <a:r>
                  <a:rPr lang="en-US" dirty="0" smtClean="0"/>
                  <a:t>Solve the governing equation: </a:t>
                </a:r>
                <a14:m>
                  <m:oMath xmlns:m="http://schemas.openxmlformats.org/officeDocument/2006/math">
                    <m:f>
                      <m:fPr>
                        <m:ctrlPr>
                          <a:rPr lang="en-US" b="1" i="1">
                            <a:latin typeface="Cambria Math"/>
                          </a:rPr>
                        </m:ctrlPr>
                      </m:fPr>
                      <m:num>
                        <m:r>
                          <a:rPr lang="en-US" i="1">
                            <a:latin typeface="Cambria Math"/>
                          </a:rPr>
                          <m:t>𝜕</m:t>
                        </m:r>
                        <m:r>
                          <a:rPr lang="en-US" b="1" i="1">
                            <a:latin typeface="Cambria Math"/>
                          </a:rPr>
                          <m:t>𝒒</m:t>
                        </m:r>
                      </m:num>
                      <m:den>
                        <m:r>
                          <a:rPr lang="en-US" i="1">
                            <a:latin typeface="Cambria Math"/>
                          </a:rPr>
                          <m:t>𝜕</m:t>
                        </m:r>
                        <m:r>
                          <a:rPr lang="en-US" b="0" i="1" smtClean="0">
                            <a:latin typeface="Cambria Math"/>
                          </a:rPr>
                          <m:t>𝑡</m:t>
                        </m:r>
                      </m:den>
                    </m:f>
                    <m:r>
                      <a:rPr lang="en-US" i="1">
                        <a:latin typeface="Cambria Math"/>
                      </a:rPr>
                      <m:t>=</m:t>
                    </m:r>
                    <m:r>
                      <a:rPr lang="en-US" i="1">
                        <a:latin typeface="Cambria Math"/>
                      </a:rPr>
                      <m:t>𝐹</m:t>
                    </m:r>
                    <m:d>
                      <m:dPr>
                        <m:ctrlPr>
                          <a:rPr lang="en-US" i="1">
                            <a:latin typeface="Cambria Math"/>
                          </a:rPr>
                        </m:ctrlPr>
                      </m:dPr>
                      <m:e>
                        <m:r>
                          <a:rPr lang="en-US" b="1" i="1">
                            <a:latin typeface="Cambria Math"/>
                          </a:rPr>
                          <m:t>𝒒</m:t>
                        </m:r>
                      </m:e>
                    </m:d>
                  </m:oMath>
                </a14:m>
                <a:r>
                  <a:rPr lang="en-US" dirty="0" smtClean="0"/>
                  <a:t>, where </a:t>
                </a:r>
                <a14:m>
                  <m:oMath xmlns:m="http://schemas.openxmlformats.org/officeDocument/2006/math">
                    <m:r>
                      <a:rPr lang="en-US" b="1" i="1">
                        <a:latin typeface="Cambria Math"/>
                      </a:rPr>
                      <m:t>𝒒</m:t>
                    </m:r>
                    <m:r>
                      <a:rPr lang="en-US" b="1" i="1" smtClean="0">
                        <a:latin typeface="Cambria Math"/>
                      </a:rPr>
                      <m:t>(</m:t>
                    </m:r>
                    <m:r>
                      <a:rPr lang="en-US" b="0" i="1" smtClean="0">
                        <a:latin typeface="Cambria Math"/>
                      </a:rPr>
                      <m:t>𝑓</m:t>
                    </m:r>
                    <m:r>
                      <a:rPr lang="en-US" b="0" i="1" baseline="-25000" smtClean="0">
                        <a:latin typeface="Cambria Math"/>
                      </a:rPr>
                      <m:t>1</m:t>
                    </m:r>
                    <m:r>
                      <a:rPr lang="en-US" b="0" i="1" smtClean="0">
                        <a:latin typeface="Cambria Math"/>
                      </a:rPr>
                      <m:t>,</m:t>
                    </m:r>
                    <m:r>
                      <a:rPr lang="en-US" b="0" i="1" smtClean="0">
                        <a:latin typeface="Cambria Math"/>
                      </a:rPr>
                      <m:t>𝑓</m:t>
                    </m:r>
                    <m:r>
                      <a:rPr lang="en-US" b="0" i="1" baseline="-25000" smtClean="0">
                        <a:latin typeface="Cambria Math"/>
                      </a:rPr>
                      <m:t>2</m:t>
                    </m:r>
                    <m:r>
                      <a:rPr lang="en-US" b="0" i="1" smtClean="0">
                        <a:latin typeface="Cambria Math"/>
                      </a:rPr>
                      <m:t>,…)</m:t>
                    </m:r>
                  </m:oMath>
                </a14:m>
                <a:r>
                  <a:rPr lang="en-US" dirty="0" smtClean="0"/>
                  <a:t> is the solution vector</a:t>
                </a:r>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184299" y="4953000"/>
                <a:ext cx="8534400" cy="499560"/>
              </a:xfrm>
              <a:prstGeom prst="rect">
                <a:avLst/>
              </a:prstGeom>
              <a:blipFill rotWithShape="1">
                <a:blip r:embed="rId8"/>
                <a:stretch>
                  <a:fillRect l="-571" b="-7407"/>
                </a:stretch>
              </a:blipFill>
            </p:spPr>
            <p:txBody>
              <a:bodyPr/>
              <a:lstStyle/>
              <a:p>
                <a:r>
                  <a:rPr lang="en-US">
                    <a:noFill/>
                  </a:rPr>
                  <a:t> </a:t>
                </a:r>
              </a:p>
            </p:txBody>
          </p:sp>
        </mc:Fallback>
      </mc:AlternateContent>
      <p:sp>
        <p:nvSpPr>
          <p:cNvPr id="8" name="Slide Number Placeholder 7"/>
          <p:cNvSpPr>
            <a:spLocks noGrp="1"/>
          </p:cNvSpPr>
          <p:nvPr>
            <p:ph type="sldNum" sz="quarter" idx="10"/>
          </p:nvPr>
        </p:nvSpPr>
        <p:spPr/>
        <p:txBody>
          <a:bodyPr/>
          <a:lstStyle/>
          <a:p>
            <a:fld id="{E88EBFDC-C2B3-4774-922E-4D1195AEE199}" type="slidenum">
              <a:rPr lang="en-US" smtClean="0">
                <a:solidFill>
                  <a:prstClr val="white"/>
                </a:solidFill>
              </a:rPr>
              <a:pPr/>
              <a:t>20</a:t>
            </a:fld>
            <a:endParaRPr lang="en-US" dirty="0">
              <a:solidFill>
                <a:prstClr val="white"/>
              </a:solidFill>
            </a:endParaRPr>
          </a:p>
        </p:txBody>
      </p:sp>
    </p:spTree>
    <p:extLst>
      <p:ext uri="{BB962C8B-B14F-4D97-AF65-F5344CB8AC3E}">
        <p14:creationId xmlns:p14="http://schemas.microsoft.com/office/powerpoint/2010/main" val="966686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7"/>
          <p:cNvSpPr>
            <a:spLocks noChangeArrowheads="1"/>
          </p:cNvSpPr>
          <p:nvPr/>
        </p:nvSpPr>
        <p:spPr bwMode="auto">
          <a:xfrm>
            <a:off x="150395" y="762000"/>
            <a:ext cx="2800767" cy="369332"/>
          </a:xfrm>
          <a:prstGeom prst="rect">
            <a:avLst/>
          </a:prstGeom>
          <a:noFill/>
          <a:ln w="9525">
            <a:noFill/>
            <a:miter lim="800000"/>
            <a:headEnd/>
            <a:tailEnd/>
          </a:ln>
        </p:spPr>
        <p:txBody>
          <a:bodyPr wrap="none">
            <a:prstTxWarp prst="textNoShape">
              <a:avLst/>
            </a:prstTxWarp>
            <a:spAutoFit/>
          </a:bodyPr>
          <a:lstStyle/>
          <a:p>
            <a:r>
              <a:rPr lang="en-US" sz="1800" b="1" dirty="0" smtClean="0">
                <a:solidFill>
                  <a:srgbClr val="CC0000"/>
                </a:solidFill>
                <a:ea typeface="ＭＳ Ｐゴシック" pitchFamily="-112" charset="-128"/>
                <a:cs typeface="ＭＳ Ｐゴシック" pitchFamily="-112" charset="-128"/>
              </a:rPr>
              <a:t>Mesoscale Modeling </a:t>
            </a:r>
            <a:r>
              <a:rPr lang="en-US" sz="1800" b="1" dirty="0">
                <a:solidFill>
                  <a:srgbClr val="CC0000"/>
                </a:solidFill>
                <a:ea typeface="ＭＳ Ｐゴシック" pitchFamily="-112" charset="-128"/>
                <a:cs typeface="ＭＳ Ｐゴシック" pitchFamily="-112" charset="-128"/>
              </a:rPr>
              <a:t>Mode</a:t>
            </a:r>
            <a:endParaRPr lang="en-US" sz="1800" dirty="0"/>
          </a:p>
        </p:txBody>
      </p:sp>
      <p:sp>
        <p:nvSpPr>
          <p:cNvPr id="23557" name="Rectangle 8"/>
          <p:cNvSpPr>
            <a:spLocks noChangeArrowheads="1"/>
          </p:cNvSpPr>
          <p:nvPr/>
        </p:nvSpPr>
        <p:spPr bwMode="auto">
          <a:xfrm>
            <a:off x="3487404" y="762000"/>
            <a:ext cx="2467405" cy="646331"/>
          </a:xfrm>
          <a:prstGeom prst="rect">
            <a:avLst/>
          </a:prstGeom>
          <a:noFill/>
          <a:ln w="9525">
            <a:noFill/>
            <a:miter lim="800000"/>
            <a:headEnd/>
            <a:tailEnd/>
          </a:ln>
        </p:spPr>
        <p:txBody>
          <a:bodyPr wrap="none">
            <a:prstTxWarp prst="textNoShape">
              <a:avLst/>
            </a:prstTxWarp>
            <a:spAutoFit/>
          </a:bodyPr>
          <a:lstStyle/>
          <a:p>
            <a:pPr algn="ctr"/>
            <a:r>
              <a:rPr lang="en-US" sz="1800" b="1" dirty="0" smtClean="0">
                <a:solidFill>
                  <a:srgbClr val="CC0000"/>
                </a:solidFill>
                <a:ea typeface="ＭＳ Ｐゴシック" pitchFamily="-112" charset="-128"/>
                <a:cs typeface="ＭＳ Ｐゴシック" pitchFamily="-112" charset="-128"/>
              </a:rPr>
              <a:t>Global </a:t>
            </a:r>
            <a:r>
              <a:rPr lang="en-US" sz="1800" b="1" dirty="0">
                <a:solidFill>
                  <a:srgbClr val="CC0000"/>
                </a:solidFill>
                <a:ea typeface="ＭＳ Ｐゴシック" pitchFamily="-112" charset="-128"/>
                <a:cs typeface="ＭＳ Ｐゴシック" pitchFamily="-112" charset="-128"/>
              </a:rPr>
              <a:t>Modeling </a:t>
            </a:r>
            <a:r>
              <a:rPr lang="en-US" sz="1800" b="1" dirty="0" smtClean="0">
                <a:solidFill>
                  <a:srgbClr val="CC0000"/>
                </a:solidFill>
                <a:ea typeface="ＭＳ Ｐゴシック" pitchFamily="-112" charset="-128"/>
                <a:cs typeface="ＭＳ Ｐゴシック" pitchFamily="-112" charset="-128"/>
              </a:rPr>
              <a:t>Mode</a:t>
            </a:r>
          </a:p>
          <a:p>
            <a:pPr algn="ctr"/>
            <a:r>
              <a:rPr lang="en-US" sz="1800" b="1" dirty="0" smtClean="0">
                <a:solidFill>
                  <a:srgbClr val="CC0000"/>
                </a:solidFill>
                <a:ea typeface="ＭＳ Ｐゴシック" pitchFamily="-112" charset="-128"/>
                <a:cs typeface="ＭＳ Ｐゴシック" pitchFamily="-112" charset="-128"/>
              </a:rPr>
              <a:t>(Cubed-Sphere)</a:t>
            </a:r>
            <a:endParaRPr lang="en-US" sz="1800" dirty="0"/>
          </a:p>
        </p:txBody>
      </p:sp>
      <p:pic>
        <p:nvPicPr>
          <p:cNvPr id="23558" name="Picture 17" descr="3dgrid.png"/>
          <p:cNvPicPr>
            <a:picLocks noChangeAspect="1"/>
          </p:cNvPicPr>
          <p:nvPr/>
        </p:nvPicPr>
        <p:blipFill>
          <a:blip r:embed="rId3"/>
          <a:srcRect/>
          <a:stretch>
            <a:fillRect/>
          </a:stretch>
        </p:blipFill>
        <p:spPr bwMode="auto">
          <a:xfrm>
            <a:off x="0" y="1295400"/>
            <a:ext cx="2927470" cy="2377440"/>
          </a:xfrm>
          <a:prstGeom prst="rect">
            <a:avLst/>
          </a:prstGeom>
          <a:noFill/>
          <a:ln w="9525">
            <a:noFill/>
            <a:miter lim="800000"/>
            <a:headEnd/>
            <a:tailEnd/>
          </a:ln>
        </p:spPr>
      </p:pic>
      <p:pic>
        <p:nvPicPr>
          <p:cNvPr id="23559" name="Picture 18" descr="cubedspheregrid.jpg"/>
          <p:cNvPicPr>
            <a:picLocks noChangeAspect="1"/>
          </p:cNvPicPr>
          <p:nvPr/>
        </p:nvPicPr>
        <p:blipFill>
          <a:blip r:embed="rId4"/>
          <a:srcRect/>
          <a:stretch>
            <a:fillRect/>
          </a:stretch>
        </p:blipFill>
        <p:spPr bwMode="auto">
          <a:xfrm>
            <a:off x="2968452" y="1295400"/>
            <a:ext cx="3040120" cy="2377440"/>
          </a:xfrm>
          <a:prstGeom prst="rect">
            <a:avLst/>
          </a:prstGeom>
          <a:noFill/>
          <a:ln w="9525">
            <a:noFill/>
            <a:miter lim="800000"/>
            <a:headEnd/>
            <a:tailEnd/>
          </a:ln>
        </p:spPr>
      </p:pic>
      <p:pic>
        <p:nvPicPr>
          <p:cNvPr id="8" name="Picture 6" descr="icosohedralgrid"/>
          <p:cNvPicPr>
            <a:picLocks noChangeAspect="1" noChangeArrowheads="1"/>
          </p:cNvPicPr>
          <p:nvPr/>
        </p:nvPicPr>
        <p:blipFill>
          <a:blip r:embed="rId5"/>
          <a:srcRect/>
          <a:stretch>
            <a:fillRect/>
          </a:stretch>
        </p:blipFill>
        <p:spPr bwMode="auto">
          <a:xfrm>
            <a:off x="6049554" y="1295400"/>
            <a:ext cx="3094446" cy="2377440"/>
          </a:xfrm>
          <a:prstGeom prst="rect">
            <a:avLst/>
          </a:prstGeom>
          <a:noFill/>
          <a:ln w="9525">
            <a:noFill/>
            <a:miter lim="800000"/>
            <a:headEnd/>
            <a:tailEnd/>
          </a:ln>
        </p:spPr>
      </p:pic>
      <p:sp>
        <p:nvSpPr>
          <p:cNvPr id="9" name="Rectangle 8"/>
          <p:cNvSpPr>
            <a:spLocks noChangeArrowheads="1"/>
          </p:cNvSpPr>
          <p:nvPr/>
        </p:nvSpPr>
        <p:spPr bwMode="auto">
          <a:xfrm>
            <a:off x="6457198" y="762000"/>
            <a:ext cx="2467405" cy="646331"/>
          </a:xfrm>
          <a:prstGeom prst="rect">
            <a:avLst/>
          </a:prstGeom>
          <a:noFill/>
          <a:ln w="9525">
            <a:noFill/>
            <a:miter lim="800000"/>
            <a:headEnd/>
            <a:tailEnd/>
          </a:ln>
        </p:spPr>
        <p:txBody>
          <a:bodyPr wrap="none">
            <a:prstTxWarp prst="textNoShape">
              <a:avLst/>
            </a:prstTxWarp>
            <a:spAutoFit/>
          </a:bodyPr>
          <a:lstStyle/>
          <a:p>
            <a:pPr algn="ctr"/>
            <a:r>
              <a:rPr lang="en-US" sz="1800" b="1" dirty="0" smtClean="0">
                <a:solidFill>
                  <a:srgbClr val="CC0000"/>
                </a:solidFill>
                <a:ea typeface="ＭＳ Ｐゴシック" pitchFamily="-112" charset="-128"/>
                <a:cs typeface="ＭＳ Ｐゴシック" pitchFamily="-112" charset="-128"/>
              </a:rPr>
              <a:t>Global </a:t>
            </a:r>
            <a:r>
              <a:rPr lang="en-US" sz="1800" b="1" dirty="0">
                <a:solidFill>
                  <a:srgbClr val="CC0000"/>
                </a:solidFill>
                <a:ea typeface="ＭＳ Ｐゴシック" pitchFamily="-112" charset="-128"/>
                <a:cs typeface="ＭＳ Ｐゴシック" pitchFamily="-112" charset="-128"/>
              </a:rPr>
              <a:t>Modeling </a:t>
            </a:r>
            <a:r>
              <a:rPr lang="en-US" sz="1800" b="1" dirty="0" smtClean="0">
                <a:solidFill>
                  <a:srgbClr val="CC0000"/>
                </a:solidFill>
                <a:ea typeface="ＭＳ Ｐゴシック" pitchFamily="-112" charset="-128"/>
                <a:cs typeface="ＭＳ Ｐゴシック" pitchFamily="-112" charset="-128"/>
              </a:rPr>
              <a:t>Mode</a:t>
            </a:r>
          </a:p>
          <a:p>
            <a:pPr algn="ctr"/>
            <a:r>
              <a:rPr lang="en-US" sz="1800" b="1" dirty="0" smtClean="0">
                <a:solidFill>
                  <a:srgbClr val="CC0000"/>
                </a:solidFill>
                <a:ea typeface="ＭＳ Ｐゴシック" pitchFamily="-112" charset="-128"/>
                <a:cs typeface="ＭＳ Ｐゴシック" pitchFamily="-112" charset="-128"/>
              </a:rPr>
              <a:t>(Icosahedral)</a:t>
            </a:r>
            <a:endParaRPr lang="en-US" sz="1800" dirty="0"/>
          </a:p>
        </p:txBody>
      </p:sp>
      <p:pic>
        <p:nvPicPr>
          <p:cNvPr id="11" name="Picture 10"/>
          <p:cNvPicPr>
            <a:picLocks noChangeAspect="1"/>
          </p:cNvPicPr>
          <p:nvPr/>
        </p:nvPicPr>
        <p:blipFill>
          <a:blip r:embed="rId6"/>
          <a:stretch>
            <a:fillRect/>
          </a:stretch>
        </p:blipFill>
        <p:spPr>
          <a:xfrm>
            <a:off x="1632951" y="3830725"/>
            <a:ext cx="2377576" cy="2377576"/>
          </a:xfrm>
          <a:prstGeom prst="rect">
            <a:avLst/>
          </a:prstGeom>
        </p:spPr>
      </p:pic>
      <p:pic>
        <p:nvPicPr>
          <p:cNvPr id="12" name="Picture 11"/>
          <p:cNvPicPr>
            <a:picLocks noChangeAspect="1"/>
          </p:cNvPicPr>
          <p:nvPr/>
        </p:nvPicPr>
        <p:blipFill>
          <a:blip r:embed="rId7"/>
          <a:stretch>
            <a:fillRect/>
          </a:stretch>
        </p:blipFill>
        <p:spPr>
          <a:xfrm>
            <a:off x="4614109" y="3844097"/>
            <a:ext cx="2377440" cy="2377440"/>
          </a:xfrm>
          <a:prstGeom prst="rect">
            <a:avLst/>
          </a:prstGeom>
        </p:spPr>
      </p:pic>
      <p:sp>
        <p:nvSpPr>
          <p:cNvPr id="13" name="Rectangle 12"/>
          <p:cNvSpPr/>
          <p:nvPr/>
        </p:nvSpPr>
        <p:spPr>
          <a:xfrm>
            <a:off x="1780877" y="6229290"/>
            <a:ext cx="2049159" cy="400110"/>
          </a:xfrm>
          <a:prstGeom prst="rect">
            <a:avLst/>
          </a:prstGeom>
        </p:spPr>
        <p:txBody>
          <a:bodyPr wrap="none">
            <a:spAutoFit/>
          </a:bodyPr>
          <a:lstStyle/>
          <a:p>
            <a:r>
              <a:rPr lang="en-US" b="1" dirty="0" smtClean="0">
                <a:solidFill>
                  <a:srgbClr val="CC0000"/>
                </a:solidFill>
                <a:ea typeface="ＭＳ Ｐゴシック" pitchFamily="-112" charset="-128"/>
                <a:cs typeface="ＭＳ Ｐゴシック" pitchFamily="-112" charset="-128"/>
              </a:rPr>
              <a:t>Telescoping Grid</a:t>
            </a:r>
            <a:endParaRPr lang="en-US" dirty="0"/>
          </a:p>
        </p:txBody>
      </p:sp>
      <p:sp>
        <p:nvSpPr>
          <p:cNvPr id="14" name="Rectangle 13"/>
          <p:cNvSpPr/>
          <p:nvPr/>
        </p:nvSpPr>
        <p:spPr>
          <a:xfrm>
            <a:off x="5101592" y="6229290"/>
            <a:ext cx="1403199" cy="400110"/>
          </a:xfrm>
          <a:prstGeom prst="rect">
            <a:avLst/>
          </a:prstGeom>
        </p:spPr>
        <p:txBody>
          <a:bodyPr wrap="none">
            <a:spAutoFit/>
          </a:bodyPr>
          <a:lstStyle/>
          <a:p>
            <a:r>
              <a:rPr lang="en-US" b="1" dirty="0" smtClean="0">
                <a:solidFill>
                  <a:srgbClr val="CC0000"/>
                </a:solidFill>
                <a:ea typeface="ＭＳ Ｐゴシック" pitchFamily="-112" charset="-128"/>
                <a:cs typeface="ＭＳ Ｐゴシック" pitchFamily="-112" charset="-128"/>
              </a:rPr>
              <a:t>ITCZ Grid</a:t>
            </a:r>
            <a:endParaRPr lang="en-US" dirty="0"/>
          </a:p>
        </p:txBody>
      </p:sp>
      <p:sp>
        <p:nvSpPr>
          <p:cNvPr id="15" name="TextBox 14"/>
          <p:cNvSpPr txBox="1"/>
          <p:nvPr/>
        </p:nvSpPr>
        <p:spPr>
          <a:xfrm>
            <a:off x="0" y="0"/>
            <a:ext cx="9163282" cy="707886"/>
          </a:xfrm>
          <a:prstGeom prst="rect">
            <a:avLst/>
          </a:prstGeom>
          <a:noFill/>
        </p:spPr>
        <p:txBody>
          <a:bodyPr wrap="square" rtlCol="0">
            <a:spAutoFit/>
          </a:bodyPr>
          <a:lstStyle/>
          <a:p>
            <a:pPr algn="ctr"/>
            <a:r>
              <a:rPr lang="en-US" sz="4000" b="1" dirty="0" smtClean="0">
                <a:solidFill>
                  <a:schemeClr val="bg1"/>
                </a:solidFill>
                <a:latin typeface="+mj-lt"/>
                <a:cs typeface="Arial" pitchFamily="34" charset="0"/>
              </a:rPr>
              <a:t>NUMA Grid Mesh Examples</a:t>
            </a:r>
            <a:endParaRPr lang="en-US" sz="4000" b="1" dirty="0">
              <a:solidFill>
                <a:schemeClr val="bg1"/>
              </a:solidFill>
              <a:latin typeface="+mj-lt"/>
              <a:cs typeface="Arial" pitchFamily="34" charset="0"/>
            </a:endParaRPr>
          </a:p>
        </p:txBody>
      </p:sp>
    </p:spTree>
    <p:extLst>
      <p:ext uri="{BB962C8B-B14F-4D97-AF65-F5344CB8AC3E}">
        <p14:creationId xmlns:p14="http://schemas.microsoft.com/office/powerpoint/2010/main" val="38023194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0"/>
          </p:nvPr>
        </p:nvSpPr>
        <p:spPr/>
        <p:txBody>
          <a:bodyPr/>
          <a:lstStyle/>
          <a:p>
            <a:fld id="{E88EBFDC-C2B3-4774-922E-4D1195AEE199}" type="slidenum">
              <a:rPr lang="en-US" smtClean="0">
                <a:solidFill>
                  <a:prstClr val="white"/>
                </a:solidFill>
              </a:rPr>
              <a:pPr/>
              <a:t>4</a:t>
            </a:fld>
            <a:endParaRPr lang="en-US" dirty="0">
              <a:solidFill>
                <a:prstClr val="white"/>
              </a:solidFill>
            </a:endParaRPr>
          </a:p>
        </p:txBody>
      </p:sp>
      <p:pic>
        <p:nvPicPr>
          <p:cNvPr id="7" name="Picture 6" descr="CG&amp;DG_Ne32_N08_Scaling_v6.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00" y="778935"/>
            <a:ext cx="4563836" cy="3429000"/>
          </a:xfrm>
          <a:prstGeom prst="rect">
            <a:avLst/>
          </a:prstGeom>
        </p:spPr>
      </p:pic>
      <p:pic>
        <p:nvPicPr>
          <p:cNvPr id="11" name="Picture 10" descr="CG&amp;DG_Ne32_N08_Timing_v3.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0601" y="762000"/>
            <a:ext cx="4563836" cy="3429000"/>
          </a:xfrm>
          <a:prstGeom prst="rect">
            <a:avLst/>
          </a:prstGeom>
        </p:spPr>
      </p:pic>
      <p:sp>
        <p:nvSpPr>
          <p:cNvPr id="13" name="TextBox 12"/>
          <p:cNvSpPr txBox="1"/>
          <p:nvPr/>
        </p:nvSpPr>
        <p:spPr>
          <a:xfrm>
            <a:off x="-19282" y="47089"/>
            <a:ext cx="9163282" cy="646331"/>
          </a:xfrm>
          <a:prstGeom prst="rect">
            <a:avLst/>
          </a:prstGeom>
          <a:noFill/>
        </p:spPr>
        <p:txBody>
          <a:bodyPr wrap="square" rtlCol="0">
            <a:spAutoFit/>
          </a:bodyPr>
          <a:lstStyle/>
          <a:p>
            <a:pPr algn="ctr"/>
            <a:r>
              <a:rPr lang="en-US" sz="3600" b="1" dirty="0" smtClean="0">
                <a:solidFill>
                  <a:schemeClr val="bg1"/>
                </a:solidFill>
                <a:latin typeface="+mj-lt"/>
                <a:cs typeface="Arial" pitchFamily="34" charset="0"/>
              </a:rPr>
              <a:t>NUMA Scalability</a:t>
            </a:r>
            <a:endParaRPr lang="en-US" sz="3600" b="1" dirty="0">
              <a:solidFill>
                <a:schemeClr val="bg1"/>
              </a:solidFill>
              <a:latin typeface="+mj-lt"/>
              <a:cs typeface="Arial" pitchFamily="34" charset="0"/>
            </a:endParaRPr>
          </a:p>
        </p:txBody>
      </p:sp>
      <p:sp>
        <p:nvSpPr>
          <p:cNvPr id="8" name="Text Box 5"/>
          <p:cNvSpPr txBox="1">
            <a:spLocks noChangeArrowheads="1"/>
          </p:cNvSpPr>
          <p:nvPr/>
        </p:nvSpPr>
        <p:spPr bwMode="auto">
          <a:xfrm>
            <a:off x="228600" y="4207935"/>
            <a:ext cx="8633437" cy="1631216"/>
          </a:xfrm>
          <a:prstGeom prst="rect">
            <a:avLst/>
          </a:prstGeom>
          <a:solidFill>
            <a:srgbClr val="CCEC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342900" indent="-114300">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marL="342900" lvl="0" indent="-342900">
              <a:buFont typeface="Arial"/>
              <a:buChar char="•"/>
            </a:pPr>
            <a:r>
              <a:rPr lang="en-US" sz="2000" dirty="0" smtClean="0">
                <a:solidFill>
                  <a:prstClr val="black"/>
                </a:solidFill>
                <a:latin typeface="Calibri"/>
              </a:rPr>
              <a:t>Both Continuous </a:t>
            </a:r>
            <a:r>
              <a:rPr lang="en-US" sz="2000" dirty="0" err="1" smtClean="0">
                <a:solidFill>
                  <a:prstClr val="black"/>
                </a:solidFill>
                <a:latin typeface="Calibri"/>
              </a:rPr>
              <a:t>Galerkin</a:t>
            </a:r>
            <a:r>
              <a:rPr lang="en-US" sz="2000" dirty="0" smtClean="0">
                <a:solidFill>
                  <a:prstClr val="black"/>
                </a:solidFill>
                <a:latin typeface="Calibri"/>
              </a:rPr>
              <a:t> (CG) and Discontinuous </a:t>
            </a:r>
            <a:r>
              <a:rPr lang="en-US" sz="2000" dirty="0" err="1" smtClean="0">
                <a:solidFill>
                  <a:prstClr val="black"/>
                </a:solidFill>
                <a:latin typeface="Calibri"/>
              </a:rPr>
              <a:t>Galerkin</a:t>
            </a:r>
            <a:r>
              <a:rPr lang="en-US" sz="2000" dirty="0" smtClean="0">
                <a:solidFill>
                  <a:prstClr val="black"/>
                </a:solidFill>
                <a:latin typeface="Calibri"/>
              </a:rPr>
              <a:t> (DG) methods </a:t>
            </a:r>
            <a:r>
              <a:rPr lang="en-US" sz="2000" dirty="0">
                <a:solidFill>
                  <a:prstClr val="black"/>
                </a:solidFill>
                <a:latin typeface="Calibri"/>
              </a:rPr>
              <a:t>scale well up to 8,000 </a:t>
            </a:r>
            <a:r>
              <a:rPr lang="en-US" sz="2000" dirty="0" smtClean="0">
                <a:solidFill>
                  <a:prstClr val="black"/>
                </a:solidFill>
                <a:latin typeface="Calibri"/>
              </a:rPr>
              <a:t>processors. DG </a:t>
            </a:r>
            <a:r>
              <a:rPr lang="en-US" sz="2000" dirty="0">
                <a:solidFill>
                  <a:prstClr val="black"/>
                </a:solidFill>
                <a:latin typeface="Calibri"/>
              </a:rPr>
              <a:t>method scales </a:t>
            </a:r>
            <a:r>
              <a:rPr lang="en-US" sz="2000" dirty="0" smtClean="0">
                <a:solidFill>
                  <a:prstClr val="black"/>
                </a:solidFill>
                <a:latin typeface="Calibri"/>
              </a:rPr>
              <a:t>up </a:t>
            </a:r>
            <a:r>
              <a:rPr lang="en-US" sz="2000" dirty="0">
                <a:solidFill>
                  <a:prstClr val="black"/>
                </a:solidFill>
                <a:latin typeface="Calibri"/>
              </a:rPr>
              <a:t>to 32,000 processors. </a:t>
            </a:r>
            <a:endParaRPr lang="en-US" sz="2000" dirty="0" smtClean="0">
              <a:solidFill>
                <a:prstClr val="black"/>
              </a:solidFill>
              <a:latin typeface="Calibri"/>
            </a:endParaRPr>
          </a:p>
          <a:p>
            <a:pPr marL="342900" lvl="0" indent="-342900">
              <a:buFont typeface="Arial"/>
              <a:buChar char="•"/>
            </a:pPr>
            <a:r>
              <a:rPr lang="en-US" sz="2000" dirty="0">
                <a:solidFill>
                  <a:prstClr val="black"/>
                </a:solidFill>
                <a:latin typeface="Calibri"/>
              </a:rPr>
              <a:t>E</a:t>
            </a:r>
            <a:r>
              <a:rPr lang="en-US" sz="2000" dirty="0" smtClean="0">
                <a:solidFill>
                  <a:prstClr val="black"/>
                </a:solidFill>
                <a:latin typeface="Calibri"/>
              </a:rPr>
              <a:t>ach </a:t>
            </a:r>
            <a:r>
              <a:rPr lang="en-US" sz="2000" dirty="0">
                <a:solidFill>
                  <a:prstClr val="black"/>
                </a:solidFill>
                <a:latin typeface="Calibri"/>
              </a:rPr>
              <a:t>processor contains only one single </a:t>
            </a:r>
            <a:r>
              <a:rPr lang="en-US" sz="2000" dirty="0" smtClean="0">
                <a:solidFill>
                  <a:prstClr val="black"/>
                </a:solidFill>
                <a:latin typeface="Calibri"/>
              </a:rPr>
              <a:t>element </a:t>
            </a:r>
            <a:r>
              <a:rPr lang="en-US" sz="2000" dirty="0">
                <a:solidFill>
                  <a:prstClr val="black"/>
                </a:solidFill>
                <a:latin typeface="Calibri"/>
              </a:rPr>
              <a:t>which illustrates the fine-grain parallelism of both </a:t>
            </a:r>
            <a:r>
              <a:rPr lang="en-US" sz="2000" dirty="0" smtClean="0">
                <a:solidFill>
                  <a:prstClr val="black"/>
                </a:solidFill>
                <a:latin typeface="Calibri"/>
              </a:rPr>
              <a:t>methods.</a:t>
            </a:r>
          </a:p>
          <a:p>
            <a:pPr marL="342900" lvl="0" indent="-342900">
              <a:buFont typeface="Arial"/>
              <a:buChar char="•"/>
            </a:pPr>
            <a:r>
              <a:rPr lang="en-US" sz="2000" dirty="0" smtClean="0">
                <a:solidFill>
                  <a:prstClr val="black"/>
                </a:solidFill>
                <a:latin typeface="Calibri"/>
              </a:rPr>
              <a:t>Scales well on GPU architecture (DG).</a:t>
            </a:r>
            <a:endParaRPr lang="en-US" sz="2000" dirty="0">
              <a:solidFill>
                <a:prstClr val="black"/>
              </a:solidFill>
              <a:latin typeface="Calibri"/>
            </a:endParaRPr>
          </a:p>
        </p:txBody>
      </p:sp>
      <p:sp>
        <p:nvSpPr>
          <p:cNvPr id="9" name="TextBox 8"/>
          <p:cNvSpPr txBox="1"/>
          <p:nvPr/>
        </p:nvSpPr>
        <p:spPr>
          <a:xfrm>
            <a:off x="102524" y="6216134"/>
            <a:ext cx="2429576" cy="369332"/>
          </a:xfrm>
          <a:prstGeom prst="rect">
            <a:avLst/>
          </a:prstGeom>
          <a:noFill/>
        </p:spPr>
        <p:txBody>
          <a:bodyPr wrap="none" rtlCol="0">
            <a:spAutoFit/>
          </a:bodyPr>
          <a:lstStyle/>
          <a:p>
            <a:r>
              <a:rPr lang="en-US" dirty="0" smtClean="0"/>
              <a:t>Kelly and Giraldo (2012)</a:t>
            </a:r>
            <a:endParaRPr lang="en-US" dirty="0"/>
          </a:p>
        </p:txBody>
      </p:sp>
    </p:spTree>
    <p:extLst>
      <p:ext uri="{BB962C8B-B14F-4D97-AF65-F5344CB8AC3E}">
        <p14:creationId xmlns:p14="http://schemas.microsoft.com/office/powerpoint/2010/main" val="4949903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01053" y="3581400"/>
            <a:ext cx="5740828" cy="2182066"/>
          </a:xfrm>
          <a:prstGeom prst="rect">
            <a:avLst/>
          </a:prstGeom>
        </p:spPr>
      </p:pic>
      <p:pic>
        <p:nvPicPr>
          <p:cNvPr id="7" name="Picture 6" descr="tomita_satoh_comp.png"/>
          <p:cNvPicPr>
            <a:picLocks noChangeAspect="1"/>
          </p:cNvPicPr>
          <p:nvPr/>
        </p:nvPicPr>
        <p:blipFill rotWithShape="1">
          <a:blip r:embed="rId4">
            <a:extLst>
              <a:ext uri="{28A0092B-C50C-407E-A947-70E740481C1C}">
                <a14:useLocalDpi xmlns:a14="http://schemas.microsoft.com/office/drawing/2010/main" val="0"/>
              </a:ext>
            </a:extLst>
          </a:blip>
          <a:srcRect b="9131"/>
          <a:stretch/>
        </p:blipFill>
        <p:spPr>
          <a:xfrm>
            <a:off x="0" y="772744"/>
            <a:ext cx="6684196" cy="2828280"/>
          </a:xfrm>
          <a:prstGeom prst="rect">
            <a:avLst/>
          </a:prstGeom>
        </p:spPr>
      </p:pic>
      <p:sp>
        <p:nvSpPr>
          <p:cNvPr id="2" name="Rectangle 1"/>
          <p:cNvSpPr/>
          <p:nvPr/>
        </p:nvSpPr>
        <p:spPr>
          <a:xfrm>
            <a:off x="1719662" y="2666174"/>
            <a:ext cx="982410" cy="400110"/>
          </a:xfrm>
          <a:prstGeom prst="rect">
            <a:avLst/>
          </a:prstGeom>
        </p:spPr>
        <p:txBody>
          <a:bodyPr wrap="none">
            <a:spAutoFit/>
          </a:bodyPr>
          <a:lstStyle/>
          <a:p>
            <a:r>
              <a:rPr lang="en-US" b="1" dirty="0" smtClean="0">
                <a:solidFill>
                  <a:srgbClr val="CC0000"/>
                </a:solidFill>
                <a:ea typeface="ＭＳ Ｐゴシック" pitchFamily="-112" charset="-128"/>
                <a:cs typeface="ＭＳ Ｐゴシック" pitchFamily="-112" charset="-128"/>
              </a:rPr>
              <a:t>NUMA</a:t>
            </a:r>
            <a:endParaRPr lang="en-US" dirty="0"/>
          </a:p>
        </p:txBody>
      </p:sp>
      <p:sp>
        <p:nvSpPr>
          <p:cNvPr id="9" name="Rectangle 8"/>
          <p:cNvSpPr/>
          <p:nvPr/>
        </p:nvSpPr>
        <p:spPr>
          <a:xfrm>
            <a:off x="1725007" y="5181600"/>
            <a:ext cx="1082222" cy="400110"/>
          </a:xfrm>
          <a:prstGeom prst="rect">
            <a:avLst/>
          </a:prstGeom>
        </p:spPr>
        <p:txBody>
          <a:bodyPr wrap="none">
            <a:spAutoFit/>
          </a:bodyPr>
          <a:lstStyle/>
          <a:p>
            <a:r>
              <a:rPr lang="en-US" b="1" dirty="0" smtClean="0">
                <a:solidFill>
                  <a:srgbClr val="CC0000"/>
                </a:solidFill>
                <a:ea typeface="ＭＳ Ｐゴシック" pitchFamily="-112" charset="-128"/>
                <a:cs typeface="ＭＳ Ｐゴシック" pitchFamily="-112" charset="-128"/>
              </a:rPr>
              <a:t>NICAM</a:t>
            </a:r>
            <a:endParaRPr lang="en-US" dirty="0"/>
          </a:p>
        </p:txBody>
      </p:sp>
      <p:pic>
        <p:nvPicPr>
          <p:cNvPr id="10" name="Picture 18" descr="cubedspheregrid.jpg"/>
          <p:cNvPicPr>
            <a:picLocks noChangeAspect="1"/>
          </p:cNvPicPr>
          <p:nvPr/>
        </p:nvPicPr>
        <p:blipFill>
          <a:blip r:embed="rId5"/>
          <a:srcRect/>
          <a:stretch>
            <a:fillRect/>
          </a:stretch>
        </p:blipFill>
        <p:spPr bwMode="auto">
          <a:xfrm>
            <a:off x="6851254" y="1385010"/>
            <a:ext cx="2159062" cy="1688433"/>
          </a:xfrm>
          <a:prstGeom prst="rect">
            <a:avLst/>
          </a:prstGeom>
          <a:noFill/>
          <a:ln w="9525">
            <a:noFill/>
            <a:miter lim="800000"/>
            <a:headEnd/>
            <a:tailEnd/>
          </a:ln>
        </p:spPr>
      </p:pic>
      <p:sp>
        <p:nvSpPr>
          <p:cNvPr id="3" name="Rectangle 2"/>
          <p:cNvSpPr/>
          <p:nvPr/>
        </p:nvSpPr>
        <p:spPr>
          <a:xfrm>
            <a:off x="6138341" y="3733800"/>
            <a:ext cx="2847474" cy="1015663"/>
          </a:xfrm>
          <a:prstGeom prst="rect">
            <a:avLst/>
          </a:prstGeom>
          <a:noFill/>
          <a:ln w="44450">
            <a:solidFill>
              <a:schemeClr val="accent2"/>
            </a:solidFill>
          </a:ln>
        </p:spPr>
        <p:txBody>
          <a:bodyPr wrap="square">
            <a:spAutoFit/>
          </a:bodyPr>
          <a:lstStyle/>
          <a:p>
            <a:r>
              <a:rPr lang="en-US" sz="2000" dirty="0" smtClean="0">
                <a:ea typeface="ＭＳ Ｐゴシック" pitchFamily="-112" charset="-128"/>
                <a:cs typeface="ＭＳ Ｐゴシック" pitchFamily="-112" charset="-128"/>
              </a:rPr>
              <a:t>Theory=32 </a:t>
            </a:r>
            <a:r>
              <a:rPr lang="en-US" sz="2000" dirty="0">
                <a:ea typeface="ＭＳ Ｐゴシック" pitchFamily="-112" charset="-128"/>
                <a:cs typeface="ＭＳ Ｐゴシック" pitchFamily="-112" charset="-128"/>
              </a:rPr>
              <a:t>m/</a:t>
            </a:r>
            <a:r>
              <a:rPr lang="en-US" sz="2000" dirty="0" smtClean="0">
                <a:ea typeface="ＭＳ Ｐゴシック" pitchFamily="-112" charset="-128"/>
                <a:cs typeface="ＭＳ Ｐゴシック" pitchFamily="-112" charset="-128"/>
              </a:rPr>
              <a:t>s, </a:t>
            </a:r>
          </a:p>
          <a:p>
            <a:r>
              <a:rPr lang="en-US" sz="2000" dirty="0" smtClean="0">
                <a:ea typeface="ＭＳ Ｐゴシック" pitchFamily="-112" charset="-128"/>
                <a:cs typeface="ＭＳ Ｐゴシック" pitchFamily="-112" charset="-128"/>
              </a:rPr>
              <a:t>NUMA </a:t>
            </a:r>
            <a:r>
              <a:rPr lang="en-US" sz="2000" dirty="0">
                <a:ea typeface="ＭＳ Ｐゴシック" pitchFamily="-112" charset="-128"/>
                <a:cs typeface="ＭＳ Ｐゴシック" pitchFamily="-112" charset="-128"/>
              </a:rPr>
              <a:t>model=33 m/</a:t>
            </a:r>
            <a:r>
              <a:rPr lang="en-US" sz="2000" dirty="0" smtClean="0">
                <a:ea typeface="ＭＳ Ｐゴシック" pitchFamily="-112" charset="-128"/>
                <a:cs typeface="ＭＳ Ｐゴシック" pitchFamily="-112" charset="-128"/>
              </a:rPr>
              <a:t>s, </a:t>
            </a:r>
            <a:r>
              <a:rPr lang="en-US" sz="2000" dirty="0">
                <a:ea typeface="ＭＳ Ｐゴシック" pitchFamily="-112" charset="-128"/>
                <a:cs typeface="ＭＳ Ｐゴシック" pitchFamily="-112" charset="-128"/>
              </a:rPr>
              <a:t>NICAM model </a:t>
            </a:r>
            <a:r>
              <a:rPr lang="en-US" sz="2000" dirty="0" smtClean="0">
                <a:ea typeface="ＭＳ Ｐゴシック" pitchFamily="-112" charset="-128"/>
                <a:cs typeface="ＭＳ Ｐゴシック" pitchFamily="-112" charset="-128"/>
              </a:rPr>
              <a:t>= </a:t>
            </a:r>
            <a:r>
              <a:rPr lang="en-US" sz="2000" dirty="0">
                <a:ea typeface="ＭＳ Ｐゴシック" pitchFamily="-112" charset="-128"/>
                <a:cs typeface="ＭＳ Ｐゴシック" pitchFamily="-112" charset="-128"/>
              </a:rPr>
              <a:t>33 m/</a:t>
            </a:r>
            <a:r>
              <a:rPr lang="en-US" sz="2000" dirty="0" smtClean="0">
                <a:ea typeface="ＭＳ Ｐゴシック" pitchFamily="-112" charset="-128"/>
                <a:cs typeface="ＭＳ Ｐゴシック" pitchFamily="-112" charset="-128"/>
              </a:rPr>
              <a:t>s </a:t>
            </a:r>
            <a:endParaRPr lang="en-US" sz="2000" dirty="0"/>
          </a:p>
        </p:txBody>
      </p:sp>
      <p:sp>
        <p:nvSpPr>
          <p:cNvPr id="11" name="Rectangle 10"/>
          <p:cNvSpPr/>
          <p:nvPr/>
        </p:nvSpPr>
        <p:spPr>
          <a:xfrm>
            <a:off x="7573960" y="3200914"/>
            <a:ext cx="711904" cy="400110"/>
          </a:xfrm>
          <a:prstGeom prst="rect">
            <a:avLst/>
          </a:prstGeom>
        </p:spPr>
        <p:txBody>
          <a:bodyPr wrap="none">
            <a:spAutoFit/>
          </a:bodyPr>
          <a:lstStyle/>
          <a:p>
            <a:r>
              <a:rPr lang="en-US" b="1" dirty="0" smtClean="0">
                <a:solidFill>
                  <a:srgbClr val="CC0000"/>
                </a:solidFill>
                <a:ea typeface="ＭＳ Ｐゴシック" pitchFamily="-109" charset="-128"/>
                <a:cs typeface="ＭＳ Ｐゴシック" pitchFamily="-109" charset="-128"/>
              </a:rPr>
              <a:t>Grid </a:t>
            </a:r>
            <a:endParaRPr lang="en-US" dirty="0"/>
          </a:p>
        </p:txBody>
      </p:sp>
      <p:sp>
        <p:nvSpPr>
          <p:cNvPr id="12" name="TextBox 11"/>
          <p:cNvSpPr txBox="1"/>
          <p:nvPr/>
        </p:nvSpPr>
        <p:spPr>
          <a:xfrm>
            <a:off x="0" y="0"/>
            <a:ext cx="9163282" cy="707886"/>
          </a:xfrm>
          <a:prstGeom prst="rect">
            <a:avLst/>
          </a:prstGeom>
          <a:noFill/>
        </p:spPr>
        <p:txBody>
          <a:bodyPr wrap="square" rtlCol="0">
            <a:spAutoFit/>
          </a:bodyPr>
          <a:lstStyle/>
          <a:p>
            <a:pPr algn="ctr"/>
            <a:r>
              <a:rPr lang="en-US" sz="4000" b="1" dirty="0" smtClean="0">
                <a:solidFill>
                  <a:schemeClr val="bg1"/>
                </a:solidFill>
                <a:latin typeface="+mj-lt"/>
                <a:cs typeface="Arial" pitchFamily="34" charset="0"/>
              </a:rPr>
              <a:t>Inertia-Gravity Wave Propagation</a:t>
            </a:r>
            <a:endParaRPr lang="en-US" sz="4000" b="1" dirty="0">
              <a:solidFill>
                <a:schemeClr val="bg1"/>
              </a:solidFill>
              <a:latin typeface="+mj-lt"/>
              <a:cs typeface="Arial" pitchFamily="34" charset="0"/>
            </a:endParaRPr>
          </a:p>
        </p:txBody>
      </p:sp>
      <p:sp>
        <p:nvSpPr>
          <p:cNvPr id="4" name="TextBox 3"/>
          <p:cNvSpPr txBox="1"/>
          <p:nvPr/>
        </p:nvSpPr>
        <p:spPr>
          <a:xfrm>
            <a:off x="-19615" y="750332"/>
            <a:ext cx="2230482" cy="369332"/>
          </a:xfrm>
          <a:prstGeom prst="rect">
            <a:avLst/>
          </a:prstGeom>
          <a:noFill/>
        </p:spPr>
        <p:txBody>
          <a:bodyPr wrap="none" rtlCol="0">
            <a:spAutoFit/>
          </a:bodyPr>
          <a:lstStyle/>
          <a:p>
            <a:r>
              <a:rPr lang="en-US" b="1" dirty="0">
                <a:ea typeface="ＭＳ Ｐゴシック" pitchFamily="-112" charset="-128"/>
                <a:cs typeface="ＭＳ Ｐゴシック" pitchFamily="-112" charset="-128"/>
              </a:rPr>
              <a:t>(N=0.01, T=48 hours) </a:t>
            </a:r>
            <a:endParaRPr lang="en-US" dirty="0"/>
          </a:p>
        </p:txBody>
      </p:sp>
      <p:sp>
        <p:nvSpPr>
          <p:cNvPr id="13" name="Text Box 5"/>
          <p:cNvSpPr txBox="1">
            <a:spLocks noChangeArrowheads="1"/>
          </p:cNvSpPr>
          <p:nvPr/>
        </p:nvSpPr>
        <p:spPr bwMode="auto">
          <a:xfrm>
            <a:off x="152400" y="5769114"/>
            <a:ext cx="8209664" cy="707886"/>
          </a:xfrm>
          <a:prstGeom prst="rect">
            <a:avLst/>
          </a:prstGeom>
          <a:solidFill>
            <a:srgbClr val="CCEC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342900" indent="-114300">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marL="112713" indent="-112713">
              <a:buFont typeface="Arial" pitchFamily="34" charset="0"/>
              <a:buChar char="•"/>
            </a:pPr>
            <a:r>
              <a:rPr lang="en-US" sz="2000" dirty="0" smtClean="0">
                <a:latin typeface="+mj-lt"/>
                <a:cs typeface="Arial" pitchFamily="34" charset="0"/>
              </a:rPr>
              <a:t>NUMA has been successfully demonstrated for many 2-D and 3-D test cases. </a:t>
            </a:r>
          </a:p>
          <a:p>
            <a:pPr marL="112713" indent="-112713">
              <a:buFont typeface="Arial" pitchFamily="34" charset="0"/>
              <a:buChar char="•"/>
            </a:pPr>
            <a:r>
              <a:rPr lang="en-US" sz="2000" dirty="0" smtClean="0">
                <a:latin typeface="+mj-lt"/>
                <a:cs typeface="Arial" pitchFamily="34" charset="0"/>
              </a:rPr>
              <a:t>3D inertia-gravity wave test case agrees well with theory.</a:t>
            </a:r>
          </a:p>
        </p:txBody>
      </p:sp>
    </p:spTree>
    <p:extLst>
      <p:ext uri="{BB962C8B-B14F-4D97-AF65-F5344CB8AC3E}">
        <p14:creationId xmlns:p14="http://schemas.microsoft.com/office/powerpoint/2010/main" val="2691684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8305800" y="5580424"/>
            <a:ext cx="685800" cy="261938"/>
          </a:xfrm>
        </p:spPr>
        <p:txBody>
          <a:bodyPr/>
          <a:lstStyle/>
          <a:p>
            <a:fld id="{E88EBFDC-C2B3-4774-922E-4D1195AEE199}" type="slidenum">
              <a:rPr lang="en-US" smtClean="0">
                <a:solidFill>
                  <a:prstClr val="white"/>
                </a:solidFill>
              </a:rPr>
              <a:pPr/>
              <a:t>6</a:t>
            </a:fld>
            <a:endParaRPr lang="en-US" dirty="0">
              <a:solidFill>
                <a:prstClr val="white"/>
              </a:solidFill>
            </a:endParaRPr>
          </a:p>
        </p:txBody>
      </p:sp>
      <p:pic>
        <p:nvPicPr>
          <p:cNvPr id="12" name="Picture 11"/>
          <p:cNvPicPr>
            <a:picLocks/>
          </p:cNvPicPr>
          <p:nvPr/>
        </p:nvPicPr>
        <p:blipFill>
          <a:blip r:embed="rId2">
            <a:extLst>
              <a:ext uri="{28A0092B-C50C-407E-A947-70E740481C1C}">
                <a14:useLocalDpi xmlns:a14="http://schemas.microsoft.com/office/drawing/2010/main" val="0"/>
              </a:ext>
            </a:extLst>
          </a:blip>
          <a:stretch>
            <a:fillRect/>
          </a:stretch>
        </p:blipFill>
        <p:spPr>
          <a:xfrm>
            <a:off x="1826237" y="1089279"/>
            <a:ext cx="5510805" cy="4139038"/>
          </a:xfrm>
          <a:prstGeom prst="rect">
            <a:avLst/>
          </a:prstGeom>
        </p:spPr>
      </p:pic>
      <p:graphicFrame>
        <p:nvGraphicFramePr>
          <p:cNvPr id="18" name="Diagram 17"/>
          <p:cNvGraphicFramePr/>
          <p:nvPr>
            <p:extLst>
              <p:ext uri="{D42A27DB-BD31-4B8C-83A1-F6EECF244321}">
                <p14:modId xmlns:p14="http://schemas.microsoft.com/office/powerpoint/2010/main" val="421269732"/>
              </p:ext>
            </p:extLst>
          </p:nvPr>
        </p:nvGraphicFramePr>
        <p:xfrm>
          <a:off x="2155442" y="2180317"/>
          <a:ext cx="5181600" cy="228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p:cNvSpPr txBox="1"/>
          <p:nvPr/>
        </p:nvSpPr>
        <p:spPr>
          <a:xfrm>
            <a:off x="0" y="0"/>
            <a:ext cx="9163282" cy="707886"/>
          </a:xfrm>
          <a:prstGeom prst="rect">
            <a:avLst/>
          </a:prstGeom>
          <a:noFill/>
        </p:spPr>
        <p:txBody>
          <a:bodyPr wrap="square" rtlCol="0">
            <a:spAutoFit/>
          </a:bodyPr>
          <a:lstStyle/>
          <a:p>
            <a:pPr algn="ctr"/>
            <a:r>
              <a:rPr lang="en-US" sz="4000" b="1" dirty="0">
                <a:solidFill>
                  <a:schemeClr val="bg1"/>
                </a:solidFill>
                <a:latin typeface="+mj-lt"/>
                <a:cs typeface="Arial" pitchFamily="34" charset="0"/>
              </a:rPr>
              <a:t>2-D Linear Hydrostatic </a:t>
            </a:r>
            <a:r>
              <a:rPr lang="en-US" sz="4000" b="1" dirty="0" smtClean="0">
                <a:solidFill>
                  <a:schemeClr val="bg1"/>
                </a:solidFill>
                <a:latin typeface="+mj-lt"/>
                <a:cs typeface="Arial" pitchFamily="34" charset="0"/>
              </a:rPr>
              <a:t>Wave</a:t>
            </a:r>
            <a:endParaRPr lang="en-US" sz="4000" b="1" dirty="0">
              <a:solidFill>
                <a:schemeClr val="bg1"/>
              </a:solidFill>
              <a:latin typeface="+mj-lt"/>
              <a:cs typeface="Arial" pitchFamily="34" charset="0"/>
            </a:endParaRPr>
          </a:p>
        </p:txBody>
      </p:sp>
      <p:sp>
        <p:nvSpPr>
          <p:cNvPr id="16" name="TextBox 15"/>
          <p:cNvSpPr txBox="1"/>
          <p:nvPr/>
        </p:nvSpPr>
        <p:spPr>
          <a:xfrm>
            <a:off x="5832180" y="2316133"/>
            <a:ext cx="1387624" cy="307777"/>
          </a:xfrm>
          <a:prstGeom prst="rect">
            <a:avLst/>
          </a:prstGeom>
          <a:noFill/>
          <a:ln>
            <a:noFill/>
          </a:ln>
        </p:spPr>
        <p:txBody>
          <a:bodyPr wrap="none" rtlCol="0">
            <a:spAutoFit/>
          </a:bodyPr>
          <a:lstStyle/>
          <a:p>
            <a:r>
              <a:rPr lang="en-US" sz="1400" dirty="0" smtClean="0">
                <a:solidFill>
                  <a:schemeClr val="tx2"/>
                </a:solidFill>
              </a:rPr>
              <a:t>Finite Difference</a:t>
            </a:r>
            <a:endParaRPr lang="en-US" sz="1400" dirty="0">
              <a:solidFill>
                <a:schemeClr val="tx2"/>
              </a:solidFill>
            </a:endParaRPr>
          </a:p>
        </p:txBody>
      </p:sp>
      <p:sp>
        <p:nvSpPr>
          <p:cNvPr id="17" name="TextBox 16"/>
          <p:cNvSpPr txBox="1"/>
          <p:nvPr/>
        </p:nvSpPr>
        <p:spPr>
          <a:xfrm>
            <a:off x="5815764" y="1115804"/>
            <a:ext cx="2342918" cy="1200329"/>
          </a:xfrm>
          <a:prstGeom prst="rect">
            <a:avLst/>
          </a:prstGeom>
          <a:noFill/>
        </p:spPr>
        <p:txBody>
          <a:bodyPr wrap="square" rtlCol="0">
            <a:spAutoFit/>
          </a:bodyPr>
          <a:lstStyle/>
          <a:p>
            <a:r>
              <a:rPr lang="en-US" i="1" dirty="0" smtClean="0">
                <a:solidFill>
                  <a:srgbClr val="0000CC"/>
                </a:solidFill>
              </a:rPr>
              <a:t>p</a:t>
            </a:r>
            <a:r>
              <a:rPr lang="en-US" dirty="0" smtClean="0">
                <a:solidFill>
                  <a:srgbClr val="0000CC"/>
                </a:solidFill>
              </a:rPr>
              <a:t>=4 (dot)</a:t>
            </a:r>
          </a:p>
          <a:p>
            <a:r>
              <a:rPr lang="en-US" i="1" dirty="0" smtClean="0">
                <a:solidFill>
                  <a:srgbClr val="0000CC"/>
                </a:solidFill>
              </a:rPr>
              <a:t>p</a:t>
            </a:r>
            <a:r>
              <a:rPr lang="en-US" dirty="0" smtClean="0">
                <a:solidFill>
                  <a:srgbClr val="0000CC"/>
                </a:solidFill>
              </a:rPr>
              <a:t>=6 (dash-dot)</a:t>
            </a:r>
          </a:p>
          <a:p>
            <a:r>
              <a:rPr lang="en-US" i="1" dirty="0" smtClean="0">
                <a:solidFill>
                  <a:srgbClr val="0000CC"/>
                </a:solidFill>
              </a:rPr>
              <a:t>p</a:t>
            </a:r>
            <a:r>
              <a:rPr lang="en-US" dirty="0" smtClean="0">
                <a:solidFill>
                  <a:srgbClr val="0000CC"/>
                </a:solidFill>
              </a:rPr>
              <a:t>=8 (dash)</a:t>
            </a:r>
          </a:p>
          <a:p>
            <a:r>
              <a:rPr lang="en-US" i="1" dirty="0">
                <a:solidFill>
                  <a:srgbClr val="0000CC"/>
                </a:solidFill>
              </a:rPr>
              <a:t>p</a:t>
            </a:r>
            <a:r>
              <a:rPr lang="en-US" dirty="0" smtClean="0">
                <a:solidFill>
                  <a:srgbClr val="0000CC"/>
                </a:solidFill>
              </a:rPr>
              <a:t>=10 (solid)</a:t>
            </a:r>
            <a:endParaRPr lang="en-US" i="1" dirty="0" smtClean="0">
              <a:solidFill>
                <a:srgbClr val="0000CC"/>
              </a:solidFill>
            </a:endParaRPr>
          </a:p>
        </p:txBody>
      </p:sp>
      <p:sp>
        <p:nvSpPr>
          <p:cNvPr id="9" name="Text Box 5"/>
          <p:cNvSpPr txBox="1">
            <a:spLocks noChangeArrowheads="1"/>
          </p:cNvSpPr>
          <p:nvPr/>
        </p:nvSpPr>
        <p:spPr bwMode="auto">
          <a:xfrm>
            <a:off x="852603" y="5477237"/>
            <a:ext cx="7458075" cy="830997"/>
          </a:xfrm>
          <a:prstGeom prst="rect">
            <a:avLst/>
          </a:prstGeom>
          <a:solidFill>
            <a:srgbClr val="CCEC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342900" indent="-114300">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r>
              <a:rPr lang="en-US" b="1" i="1" dirty="0">
                <a:latin typeface="+mj-lt"/>
                <a:cs typeface="Arial" pitchFamily="34" charset="0"/>
              </a:rPr>
              <a:t>Efficacy</a:t>
            </a:r>
            <a:r>
              <a:rPr lang="en-US" dirty="0">
                <a:latin typeface="+mj-lt"/>
                <a:cs typeface="Arial" pitchFamily="34" charset="0"/>
              </a:rPr>
              <a:t>, defined as accuracy over cost, favors </a:t>
            </a:r>
            <a:r>
              <a:rPr lang="en-US" dirty="0" smtClean="0">
                <a:latin typeface="+mj-lt"/>
                <a:cs typeface="Arial" pitchFamily="34" charset="0"/>
              </a:rPr>
              <a:t>the NUMA approach, even </a:t>
            </a:r>
            <a:r>
              <a:rPr lang="en-US" dirty="0">
                <a:latin typeface="+mj-lt"/>
                <a:cs typeface="Arial" pitchFamily="34" charset="0"/>
              </a:rPr>
              <a:t>in </a:t>
            </a:r>
            <a:r>
              <a:rPr lang="en-US" dirty="0" smtClean="0">
                <a:latin typeface="+mj-lt"/>
                <a:cs typeface="Arial" pitchFamily="34" charset="0"/>
              </a:rPr>
              <a:t>this </a:t>
            </a:r>
            <a:r>
              <a:rPr lang="en-US" dirty="0">
                <a:latin typeface="+mj-lt"/>
                <a:cs typeface="Arial" pitchFamily="34" charset="0"/>
              </a:rPr>
              <a:t>serial </a:t>
            </a:r>
            <a:r>
              <a:rPr lang="en-US" dirty="0" smtClean="0">
                <a:latin typeface="+mj-lt"/>
                <a:cs typeface="Arial" pitchFamily="34" charset="0"/>
              </a:rPr>
              <a:t>implementation.</a:t>
            </a:r>
          </a:p>
        </p:txBody>
      </p:sp>
      <p:pic>
        <p:nvPicPr>
          <p:cNvPr id="10" name="Picture 2" descr="exact"/>
          <p:cNvPicPr>
            <a:picLocks noChangeAspect="1" noChangeArrowheads="1"/>
          </p:cNvPicPr>
          <p:nvPr/>
        </p:nvPicPr>
        <p:blipFill>
          <a:blip r:embed="rId8">
            <a:extLst>
              <a:ext uri="{28A0092B-C50C-407E-A947-70E740481C1C}">
                <a14:useLocalDpi xmlns:a14="http://schemas.microsoft.com/office/drawing/2010/main" val="0"/>
              </a:ext>
            </a:extLst>
          </a:blip>
          <a:srcRect l="4744" t="4755" r="2977"/>
          <a:stretch>
            <a:fillRect/>
          </a:stretch>
        </p:blipFill>
        <p:spPr bwMode="auto">
          <a:xfrm>
            <a:off x="1675118" y="908193"/>
            <a:ext cx="5813042" cy="450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323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0"/>
                                        </p:tgtEl>
                                        <p:attrNameLst>
                                          <p:attrName>ppt_w</p:attrName>
                                        </p:attrNameLst>
                                      </p:cBhvr>
                                      <p:tavLst>
                                        <p:tav tm="0">
                                          <p:val>
                                            <p:strVal val="ppt_w"/>
                                          </p:val>
                                        </p:tav>
                                        <p:tav tm="100000">
                                          <p:val>
                                            <p:fltVal val="0"/>
                                          </p:val>
                                        </p:tav>
                                      </p:tavLst>
                                    </p:anim>
                                    <p:anim calcmode="lin" valueType="num">
                                      <p:cBhvr>
                                        <p:cTn id="7" dur="1000"/>
                                        <p:tgtEl>
                                          <p:spTgt spid="10"/>
                                        </p:tgtEl>
                                        <p:attrNameLst>
                                          <p:attrName>ppt_h</p:attrName>
                                        </p:attrNameLst>
                                      </p:cBhvr>
                                      <p:tavLst>
                                        <p:tav tm="0">
                                          <p:val>
                                            <p:strVal val="ppt_h"/>
                                          </p:val>
                                        </p:tav>
                                        <p:tav tm="100000">
                                          <p:val>
                                            <p:fltVal val="0"/>
                                          </p:val>
                                        </p:tav>
                                      </p:tavLst>
                                    </p:anim>
                                    <p:anim calcmode="lin" valueType="num">
                                      <p:cBhvr>
                                        <p:cTn id="8" dur="1000"/>
                                        <p:tgtEl>
                                          <p:spTgt spid="10"/>
                                        </p:tgtEl>
                                        <p:attrNameLst>
                                          <p:attrName>style.rotation</p:attrName>
                                        </p:attrNameLst>
                                      </p:cBhvr>
                                      <p:tavLst>
                                        <p:tav tm="0">
                                          <p:val>
                                            <p:fltVal val="0"/>
                                          </p:val>
                                        </p:tav>
                                        <p:tav tm="100000">
                                          <p:val>
                                            <p:fltVal val="90"/>
                                          </p:val>
                                        </p:tav>
                                      </p:tavLst>
                                    </p:anim>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4506" y="990600"/>
            <a:ext cx="8686800" cy="1015663"/>
          </a:xfrm>
          <a:prstGeom prst="rect">
            <a:avLst/>
          </a:prstGeom>
          <a:noFill/>
        </p:spPr>
        <p:txBody>
          <a:bodyPr wrap="square" rtlCol="0">
            <a:spAutoFit/>
          </a:bodyPr>
          <a:lstStyle/>
          <a:p>
            <a:r>
              <a:rPr lang="en-US" sz="2400" b="1" dirty="0" smtClean="0">
                <a:solidFill>
                  <a:srgbClr val="C00000"/>
                </a:solidFill>
              </a:rPr>
              <a:t>Surface Fluxes, Boundary Layer, Vertical Diffusion</a:t>
            </a:r>
          </a:p>
          <a:p>
            <a:pPr marL="285750" indent="-285750">
              <a:buFont typeface="Arial" pitchFamily="34" charset="0"/>
              <a:buChar char="•"/>
            </a:pPr>
            <a:r>
              <a:rPr lang="en-US" dirty="0"/>
              <a:t>M</a:t>
            </a:r>
            <a:r>
              <a:rPr lang="en-US" dirty="0" smtClean="0"/>
              <a:t>omentum, sensible, latent heat fluxes</a:t>
            </a:r>
          </a:p>
          <a:p>
            <a:pPr marL="285750" indent="-285750">
              <a:buFont typeface="Arial" pitchFamily="34" charset="0"/>
              <a:buChar char="•"/>
            </a:pPr>
            <a:r>
              <a:rPr lang="en-US" dirty="0" smtClean="0"/>
              <a:t>Addition of land surface databases (underway)</a:t>
            </a:r>
            <a:endParaRPr lang="en-US" dirty="0"/>
          </a:p>
        </p:txBody>
      </p:sp>
      <p:sp>
        <p:nvSpPr>
          <p:cNvPr id="7" name="TextBox 6"/>
          <p:cNvSpPr txBox="1"/>
          <p:nvPr/>
        </p:nvSpPr>
        <p:spPr>
          <a:xfrm>
            <a:off x="44506" y="2050450"/>
            <a:ext cx="8686800" cy="738664"/>
          </a:xfrm>
          <a:prstGeom prst="rect">
            <a:avLst/>
          </a:prstGeom>
          <a:noFill/>
        </p:spPr>
        <p:txBody>
          <a:bodyPr wrap="square" rtlCol="0">
            <a:spAutoFit/>
          </a:bodyPr>
          <a:lstStyle/>
          <a:p>
            <a:r>
              <a:rPr lang="en-US" sz="2400" b="1" dirty="0" smtClean="0">
                <a:solidFill>
                  <a:srgbClr val="C00000"/>
                </a:solidFill>
              </a:rPr>
              <a:t>Microphysics</a:t>
            </a:r>
          </a:p>
          <a:p>
            <a:pPr marL="285750" indent="-285750">
              <a:buFont typeface="Arial" pitchFamily="34" charset="0"/>
              <a:buChar char="•"/>
            </a:pPr>
            <a:r>
              <a:rPr lang="en-US" dirty="0"/>
              <a:t>W</a:t>
            </a:r>
            <a:r>
              <a:rPr lang="en-US" dirty="0" smtClean="0"/>
              <a:t>arm, Kessler-type</a:t>
            </a:r>
            <a:r>
              <a:rPr lang="en-US" dirty="0"/>
              <a:t> </a:t>
            </a:r>
            <a:r>
              <a:rPr lang="en-US" dirty="0" smtClean="0"/>
              <a:t>currently implemented</a:t>
            </a:r>
          </a:p>
        </p:txBody>
      </p:sp>
      <p:sp>
        <p:nvSpPr>
          <p:cNvPr id="8" name="TextBox 7"/>
          <p:cNvSpPr txBox="1"/>
          <p:nvPr/>
        </p:nvSpPr>
        <p:spPr>
          <a:xfrm>
            <a:off x="44506" y="2833301"/>
            <a:ext cx="4724400" cy="1292662"/>
          </a:xfrm>
          <a:prstGeom prst="rect">
            <a:avLst/>
          </a:prstGeom>
          <a:noFill/>
        </p:spPr>
        <p:txBody>
          <a:bodyPr wrap="square" rtlCol="0">
            <a:spAutoFit/>
          </a:bodyPr>
          <a:lstStyle/>
          <a:p>
            <a:r>
              <a:rPr lang="en-US" sz="2400" b="1" dirty="0" smtClean="0">
                <a:solidFill>
                  <a:srgbClr val="C00000"/>
                </a:solidFill>
              </a:rPr>
              <a:t>Cumulus parameterization</a:t>
            </a:r>
          </a:p>
          <a:p>
            <a:pPr marL="285750" indent="-285750">
              <a:buFont typeface="Arial" pitchFamily="34" charset="0"/>
              <a:buChar char="•"/>
            </a:pPr>
            <a:r>
              <a:rPr lang="en-US" dirty="0" smtClean="0"/>
              <a:t>Deep cumulus for coarser resolution</a:t>
            </a:r>
          </a:p>
          <a:p>
            <a:pPr marL="285750" indent="-285750">
              <a:buFont typeface="Arial" pitchFamily="34" charset="0"/>
              <a:buChar char="•"/>
            </a:pPr>
            <a:r>
              <a:rPr lang="en-US" dirty="0" smtClean="0"/>
              <a:t>Shallow convection (underway)</a:t>
            </a:r>
          </a:p>
          <a:p>
            <a:pPr marL="285750" indent="-285750">
              <a:buFont typeface="Arial" pitchFamily="34" charset="0"/>
              <a:buChar char="•"/>
            </a:pPr>
            <a:r>
              <a:rPr lang="en-US" dirty="0" smtClean="0"/>
              <a:t>Scale-aware attributes</a:t>
            </a:r>
          </a:p>
        </p:txBody>
      </p:sp>
      <p:sp>
        <p:nvSpPr>
          <p:cNvPr id="5" name="Slide Number Placeholder 4"/>
          <p:cNvSpPr>
            <a:spLocks noGrp="1"/>
          </p:cNvSpPr>
          <p:nvPr>
            <p:ph type="sldNum" sz="quarter" idx="10"/>
          </p:nvPr>
        </p:nvSpPr>
        <p:spPr/>
        <p:txBody>
          <a:bodyPr/>
          <a:lstStyle/>
          <a:p>
            <a:fld id="{E88EBFDC-C2B3-4774-922E-4D1195AEE199}" type="slidenum">
              <a:rPr lang="en-US" smtClean="0">
                <a:solidFill>
                  <a:prstClr val="white"/>
                </a:solidFill>
              </a:rPr>
              <a:pPr/>
              <a:t>7</a:t>
            </a:fld>
            <a:endParaRPr lang="en-US" dirty="0">
              <a:solidFill>
                <a:prstClr val="white"/>
              </a:solidFill>
            </a:endParaRPr>
          </a:p>
        </p:txBody>
      </p:sp>
      <p:sp>
        <p:nvSpPr>
          <p:cNvPr id="11" name="TextBox 10"/>
          <p:cNvSpPr txBox="1"/>
          <p:nvPr/>
        </p:nvSpPr>
        <p:spPr>
          <a:xfrm>
            <a:off x="44506" y="4170150"/>
            <a:ext cx="8686800" cy="738664"/>
          </a:xfrm>
          <a:prstGeom prst="rect">
            <a:avLst/>
          </a:prstGeom>
          <a:noFill/>
        </p:spPr>
        <p:txBody>
          <a:bodyPr wrap="square" rtlCol="0">
            <a:spAutoFit/>
          </a:bodyPr>
          <a:lstStyle/>
          <a:p>
            <a:r>
              <a:rPr lang="en-US" sz="2400" b="1" dirty="0" smtClean="0">
                <a:solidFill>
                  <a:srgbClr val="C00000"/>
                </a:solidFill>
              </a:rPr>
              <a:t>Radiation</a:t>
            </a:r>
            <a:endParaRPr lang="en-US" sz="3200" b="1" dirty="0" smtClean="0">
              <a:solidFill>
                <a:srgbClr val="C00000"/>
              </a:solidFill>
            </a:endParaRPr>
          </a:p>
          <a:p>
            <a:pPr marL="285750" indent="-285750">
              <a:buFont typeface="Arial" pitchFamily="34" charset="0"/>
              <a:buChar char="•"/>
            </a:pPr>
            <a:r>
              <a:rPr lang="en-US" dirty="0" smtClean="0"/>
              <a:t>RRTM (underway)</a:t>
            </a:r>
            <a:endParaRPr lang="en-US" sz="2400" dirty="0"/>
          </a:p>
        </p:txBody>
      </p:sp>
      <p:sp>
        <p:nvSpPr>
          <p:cNvPr id="10" name="TextBox 9"/>
          <p:cNvSpPr txBox="1"/>
          <p:nvPr/>
        </p:nvSpPr>
        <p:spPr>
          <a:xfrm>
            <a:off x="0" y="0"/>
            <a:ext cx="9163282" cy="707886"/>
          </a:xfrm>
          <a:prstGeom prst="rect">
            <a:avLst/>
          </a:prstGeom>
          <a:noFill/>
        </p:spPr>
        <p:txBody>
          <a:bodyPr wrap="square" rtlCol="0">
            <a:spAutoFit/>
          </a:bodyPr>
          <a:lstStyle/>
          <a:p>
            <a:pPr algn="ctr"/>
            <a:r>
              <a:rPr lang="en-US" sz="4000" b="1" dirty="0" smtClean="0">
                <a:solidFill>
                  <a:schemeClr val="bg1"/>
                </a:solidFill>
                <a:latin typeface="+mj-lt"/>
                <a:cs typeface="Arial" pitchFamily="34" charset="0"/>
              </a:rPr>
              <a:t>Incorporation of Physical Processes</a:t>
            </a:r>
            <a:endParaRPr lang="en-US" sz="4000" b="1" dirty="0">
              <a:solidFill>
                <a:schemeClr val="bg1"/>
              </a:solidFill>
              <a:latin typeface="+mj-lt"/>
              <a:cs typeface="Arial" pitchFamily="34" charset="0"/>
            </a:endParaRPr>
          </a:p>
        </p:txBody>
      </p:sp>
      <p:grpSp>
        <p:nvGrpSpPr>
          <p:cNvPr id="12" name="Group 11"/>
          <p:cNvGrpSpPr>
            <a:grpSpLocks noChangeAspect="1"/>
          </p:cNvGrpSpPr>
          <p:nvPr/>
        </p:nvGrpSpPr>
        <p:grpSpPr>
          <a:xfrm>
            <a:off x="4482987" y="2006263"/>
            <a:ext cx="4352356" cy="3275920"/>
            <a:chOff x="1447800" y="1965944"/>
            <a:chExt cx="6286500" cy="4731705"/>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1982774"/>
              <a:ext cx="6286500" cy="4714875"/>
            </a:xfrm>
            <a:prstGeom prst="rect">
              <a:avLst/>
            </a:prstGeom>
          </p:spPr>
        </p:pic>
        <p:sp>
          <p:nvSpPr>
            <p:cNvPr id="14" name="Rectangle 13"/>
            <p:cNvSpPr/>
            <p:nvPr/>
          </p:nvSpPr>
          <p:spPr>
            <a:xfrm>
              <a:off x="1447800" y="1965944"/>
              <a:ext cx="6286500" cy="186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44506" y="4953000"/>
            <a:ext cx="8686800" cy="1569660"/>
          </a:xfrm>
          <a:prstGeom prst="rect">
            <a:avLst/>
          </a:prstGeom>
          <a:noFill/>
        </p:spPr>
        <p:txBody>
          <a:bodyPr wrap="square" rtlCol="0">
            <a:spAutoFit/>
          </a:bodyPr>
          <a:lstStyle/>
          <a:p>
            <a:r>
              <a:rPr lang="en-US" sz="2400" b="1" dirty="0" smtClean="0">
                <a:solidFill>
                  <a:srgbClr val="C00000"/>
                </a:solidFill>
              </a:rPr>
              <a:t>Future</a:t>
            </a:r>
            <a:endParaRPr lang="en-US" sz="3200" b="1" dirty="0" smtClean="0">
              <a:solidFill>
                <a:srgbClr val="C00000"/>
              </a:solidFill>
            </a:endParaRPr>
          </a:p>
          <a:p>
            <a:pPr marL="285750" indent="-285750">
              <a:buFont typeface="Arial" pitchFamily="34" charset="0"/>
              <a:buChar char="•"/>
            </a:pPr>
            <a:r>
              <a:rPr lang="en-US" dirty="0" smtClean="0"/>
              <a:t>Chemistry, aerosols, advanced microphysics</a:t>
            </a:r>
          </a:p>
          <a:p>
            <a:pPr marL="285750" indent="-285750">
              <a:buFont typeface="Arial" pitchFamily="34" charset="0"/>
              <a:buChar char="•"/>
            </a:pPr>
            <a:r>
              <a:rPr lang="en-US" dirty="0" smtClean="0"/>
              <a:t>Land surface and hydrology</a:t>
            </a:r>
          </a:p>
          <a:p>
            <a:pPr marL="285750" indent="-285750">
              <a:buFont typeface="Arial" pitchFamily="34" charset="0"/>
              <a:buChar char="•"/>
            </a:pPr>
            <a:r>
              <a:rPr lang="en-US" dirty="0" smtClean="0"/>
              <a:t>Generalized physics interface</a:t>
            </a:r>
          </a:p>
          <a:p>
            <a:pPr marL="285750" indent="-285750">
              <a:buFont typeface="Arial" pitchFamily="34" charset="0"/>
              <a:buChar char="•"/>
            </a:pPr>
            <a:r>
              <a:rPr lang="en-US" dirty="0" smtClean="0"/>
              <a:t>Air-ocean-wave-ice coupled physics</a:t>
            </a:r>
          </a:p>
        </p:txBody>
      </p:sp>
    </p:spTree>
    <p:extLst>
      <p:ext uri="{BB962C8B-B14F-4D97-AF65-F5344CB8AC3E}">
        <p14:creationId xmlns:p14="http://schemas.microsoft.com/office/powerpoint/2010/main" val="25964148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l_comparison_5_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9180" y="824113"/>
            <a:ext cx="4386019" cy="2520770"/>
          </a:xfrm>
          <a:prstGeom prst="rect">
            <a:avLst/>
          </a:prstGeom>
        </p:spPr>
      </p:pic>
      <p:sp>
        <p:nvSpPr>
          <p:cNvPr id="69635" name="Rectangle 3"/>
          <p:cNvSpPr>
            <a:spLocks noGrp="1" noChangeArrowheads="1"/>
          </p:cNvSpPr>
          <p:nvPr>
            <p:ph type="title"/>
          </p:nvPr>
        </p:nvSpPr>
        <p:spPr>
          <a:xfrm>
            <a:off x="-19282" y="6096000"/>
            <a:ext cx="5562600" cy="457200"/>
          </a:xfrm>
        </p:spPr>
        <p:txBody>
          <a:bodyPr/>
          <a:lstStyle/>
          <a:p>
            <a:pPr algn="l"/>
            <a:r>
              <a:rPr lang="en-US" sz="2000" i="1" dirty="0" err="1" smtClean="0">
                <a:ea typeface="ＭＳ Ｐゴシック" pitchFamily="-112" charset="-128"/>
                <a:cs typeface="ＭＳ Ｐゴシック" pitchFamily="-112" charset="-128"/>
              </a:rPr>
              <a:t>Kopera</a:t>
            </a:r>
            <a:r>
              <a:rPr lang="en-US" sz="2000" i="1" dirty="0" smtClean="0">
                <a:ea typeface="ＭＳ Ｐゴシック" pitchFamily="-112" charset="-128"/>
                <a:cs typeface="ＭＳ Ｐゴシック" pitchFamily="-112" charset="-128"/>
              </a:rPr>
              <a:t> and Giraldo JCP (2013)</a:t>
            </a:r>
          </a:p>
        </p:txBody>
      </p:sp>
      <p:pic>
        <p:nvPicPr>
          <p:cNvPr id="2" name="animation5_3_1b.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53" y="995810"/>
            <a:ext cx="4690533" cy="4698146"/>
          </a:xfrm>
          <a:prstGeom prst="rect">
            <a:avLst/>
          </a:prstGeom>
        </p:spPr>
      </p:pic>
      <p:sp>
        <p:nvSpPr>
          <p:cNvPr id="5" name="TextBox 4"/>
          <p:cNvSpPr txBox="1"/>
          <p:nvPr/>
        </p:nvSpPr>
        <p:spPr>
          <a:xfrm>
            <a:off x="-19282" y="47089"/>
            <a:ext cx="9163282" cy="646331"/>
          </a:xfrm>
          <a:prstGeom prst="rect">
            <a:avLst/>
          </a:prstGeom>
          <a:noFill/>
        </p:spPr>
        <p:txBody>
          <a:bodyPr wrap="square" rtlCol="0">
            <a:spAutoFit/>
          </a:bodyPr>
          <a:lstStyle/>
          <a:p>
            <a:pPr algn="ctr"/>
            <a:r>
              <a:rPr lang="en-US" sz="3600" b="1" dirty="0">
                <a:solidFill>
                  <a:schemeClr val="bg1"/>
                </a:solidFill>
                <a:latin typeface="+mj-lt"/>
                <a:cs typeface="Arial" pitchFamily="34" charset="0"/>
              </a:rPr>
              <a:t>Non-conforming Adaptive Mesh Refinement</a:t>
            </a:r>
          </a:p>
        </p:txBody>
      </p:sp>
      <p:sp>
        <p:nvSpPr>
          <p:cNvPr id="6" name="Text Box 5"/>
          <p:cNvSpPr txBox="1">
            <a:spLocks noChangeArrowheads="1"/>
          </p:cNvSpPr>
          <p:nvPr/>
        </p:nvSpPr>
        <p:spPr bwMode="auto">
          <a:xfrm>
            <a:off x="4813583" y="3346750"/>
            <a:ext cx="4137212" cy="2308324"/>
          </a:xfrm>
          <a:prstGeom prst="rect">
            <a:avLst/>
          </a:prstGeom>
          <a:solidFill>
            <a:srgbClr val="CCEC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342900" indent="-114300">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marL="115888" indent="-115888">
              <a:buFont typeface="Arial" pitchFamily="34" charset="0"/>
              <a:buChar char="•"/>
            </a:pPr>
            <a:r>
              <a:rPr lang="en-US" dirty="0" smtClean="0">
                <a:latin typeface="+mj-lt"/>
                <a:cs typeface="Arial" pitchFamily="34" charset="0"/>
              </a:rPr>
              <a:t>Non-conforming adaptive mesh refinement capability can increase efficiency.</a:t>
            </a:r>
          </a:p>
          <a:p>
            <a:pPr marL="115888" indent="-115888">
              <a:buFont typeface="Arial" pitchFamily="34" charset="0"/>
              <a:buChar char="•"/>
            </a:pPr>
            <a:r>
              <a:rPr lang="en-US" dirty="0" smtClean="0">
                <a:latin typeface="+mj-lt"/>
                <a:cs typeface="Arial" pitchFamily="34" charset="0"/>
              </a:rPr>
              <a:t>Possible applications: tropical cyclones, dispersion, urban, coastal, severe storms…</a:t>
            </a:r>
          </a:p>
        </p:txBody>
      </p:sp>
    </p:spTree>
    <p:extLst>
      <p:ext uri="{BB962C8B-B14F-4D97-AF65-F5344CB8AC3E}">
        <p14:creationId xmlns:p14="http://schemas.microsoft.com/office/powerpoint/2010/main" val="12156506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type="body" idx="1"/>
          </p:nvPr>
        </p:nvSpPr>
        <p:spPr>
          <a:xfrm>
            <a:off x="0" y="762000"/>
            <a:ext cx="9067800" cy="6026526"/>
          </a:xfrm>
        </p:spPr>
        <p:txBody>
          <a:bodyPr/>
          <a:lstStyle/>
          <a:p>
            <a:pPr marL="0" indent="0">
              <a:lnSpc>
                <a:spcPct val="80000"/>
              </a:lnSpc>
              <a:buNone/>
            </a:pPr>
            <a:r>
              <a:rPr lang="en-US" sz="2400" b="1" dirty="0" smtClean="0">
                <a:solidFill>
                  <a:srgbClr val="C00000"/>
                </a:solidFill>
                <a:ea typeface="ＭＳ Ｐゴシック" pitchFamily="-109" charset="-128"/>
                <a:cs typeface="ＭＳ Ｐゴシック" pitchFamily="-109" charset="-128"/>
              </a:rPr>
              <a:t>NUMA Development and Evaluation:</a:t>
            </a:r>
            <a:endParaRPr lang="en-US" sz="2400" b="1" dirty="0">
              <a:solidFill>
                <a:srgbClr val="C00000"/>
              </a:solidFill>
              <a:ea typeface="ＭＳ Ｐゴシック" pitchFamily="-109" charset="-128"/>
              <a:cs typeface="ＭＳ Ｐゴシック" pitchFamily="-109" charset="-128"/>
            </a:endParaRPr>
          </a:p>
          <a:p>
            <a:pPr lvl="1">
              <a:lnSpc>
                <a:spcPct val="80000"/>
              </a:lnSpc>
              <a:buFont typeface="Arial" pitchFamily="34" charset="0"/>
              <a:buChar char="•"/>
            </a:pPr>
            <a:r>
              <a:rPr lang="en-US" sz="2400" dirty="0" smtClean="0">
                <a:solidFill>
                  <a:srgbClr val="000000"/>
                </a:solidFill>
                <a:ea typeface="ＭＳ Ｐゴシック" pitchFamily="-109" charset="-128"/>
                <a:cs typeface="ＭＳ Ｐゴシック" pitchFamily="-109" charset="-128"/>
              </a:rPr>
              <a:t>Attributes</a:t>
            </a:r>
          </a:p>
          <a:p>
            <a:pPr lvl="2">
              <a:lnSpc>
                <a:spcPct val="80000"/>
              </a:lnSpc>
              <a:buFont typeface="Wingdings" pitchFamily="2" charset="2"/>
              <a:buChar char="ü"/>
            </a:pPr>
            <a:r>
              <a:rPr lang="en-US" dirty="0" smtClean="0">
                <a:solidFill>
                  <a:srgbClr val="0000CC"/>
                </a:solidFill>
                <a:ea typeface="ＭＳ Ｐゴシック" pitchFamily="-109" charset="-128"/>
                <a:cs typeface="ＭＳ Ｐゴシック" pitchFamily="-109" charset="-128"/>
              </a:rPr>
              <a:t>highly accurate and conservative </a:t>
            </a:r>
            <a:r>
              <a:rPr lang="en-US" dirty="0">
                <a:solidFill>
                  <a:srgbClr val="0000CC"/>
                </a:solidFill>
                <a:ea typeface="ＭＳ Ｐゴシック" pitchFamily="-109" charset="-128"/>
                <a:cs typeface="ＭＳ Ｐゴシック" pitchFamily="-109" charset="-128"/>
              </a:rPr>
              <a:t>dynamical </a:t>
            </a:r>
            <a:r>
              <a:rPr lang="en-US" dirty="0" smtClean="0">
                <a:solidFill>
                  <a:srgbClr val="0000CC"/>
                </a:solidFill>
                <a:ea typeface="ＭＳ Ｐゴシック" pitchFamily="-109" charset="-128"/>
                <a:cs typeface="ＭＳ Ｐゴシック" pitchFamily="-109" charset="-128"/>
              </a:rPr>
              <a:t>core </a:t>
            </a:r>
          </a:p>
          <a:p>
            <a:pPr lvl="2">
              <a:lnSpc>
                <a:spcPct val="80000"/>
              </a:lnSpc>
              <a:buFont typeface="Wingdings" pitchFamily="2" charset="2"/>
              <a:buChar char="ü"/>
            </a:pPr>
            <a:r>
              <a:rPr lang="en-US" dirty="0">
                <a:solidFill>
                  <a:srgbClr val="0000CC"/>
                </a:solidFill>
                <a:ea typeface="ＭＳ Ｐゴシック" pitchFamily="-109" charset="-128"/>
                <a:cs typeface="ＭＳ Ｐゴシック" pitchFamily="-109" charset="-128"/>
              </a:rPr>
              <a:t>e</a:t>
            </a:r>
            <a:r>
              <a:rPr lang="en-US" dirty="0" smtClean="0">
                <a:solidFill>
                  <a:srgbClr val="0000CC"/>
                </a:solidFill>
                <a:ea typeface="ＭＳ Ｐゴシック" pitchFamily="-109" charset="-128"/>
                <a:cs typeface="ＭＳ Ｐゴシック" pitchFamily="-109" charset="-128"/>
              </a:rPr>
              <a:t>xcellent </a:t>
            </a:r>
            <a:r>
              <a:rPr lang="en-US" dirty="0">
                <a:solidFill>
                  <a:srgbClr val="0000CC"/>
                </a:solidFill>
                <a:ea typeface="ＭＳ Ｐゴシック" pitchFamily="-109" charset="-128"/>
                <a:cs typeface="ＭＳ Ｐゴシック" pitchFamily="-109" charset="-128"/>
              </a:rPr>
              <a:t>scalability on massively parallel </a:t>
            </a:r>
            <a:r>
              <a:rPr lang="en-US" dirty="0" smtClean="0">
                <a:solidFill>
                  <a:srgbClr val="0000CC"/>
                </a:solidFill>
                <a:ea typeface="ＭＳ Ｐゴシック" pitchFamily="-109" charset="-128"/>
                <a:cs typeface="ＭＳ Ｐゴシック" pitchFamily="-109" charset="-128"/>
              </a:rPr>
              <a:t>computers</a:t>
            </a:r>
          </a:p>
          <a:p>
            <a:pPr lvl="2">
              <a:lnSpc>
                <a:spcPct val="80000"/>
              </a:lnSpc>
              <a:buFont typeface="Wingdings" pitchFamily="2" charset="2"/>
              <a:buChar char="ü"/>
            </a:pPr>
            <a:r>
              <a:rPr lang="en-US" dirty="0" smtClean="0">
                <a:solidFill>
                  <a:srgbClr val="0000CC"/>
                </a:solidFill>
                <a:ea typeface="ＭＳ Ｐゴシック" pitchFamily="-109" charset="-128"/>
                <a:cs typeface="ＭＳ Ｐゴシック" pitchFamily="-109" charset="-128"/>
              </a:rPr>
              <a:t>flexible dynamical </a:t>
            </a:r>
            <a:r>
              <a:rPr lang="en-US" dirty="0">
                <a:solidFill>
                  <a:srgbClr val="0000CC"/>
                </a:solidFill>
                <a:ea typeface="ＭＳ Ｐゴシック" pitchFamily="-109" charset="-128"/>
                <a:cs typeface="ＭＳ Ｐゴシック" pitchFamily="-109" charset="-128"/>
              </a:rPr>
              <a:t>core </a:t>
            </a:r>
            <a:r>
              <a:rPr lang="en-US" dirty="0" smtClean="0">
                <a:solidFill>
                  <a:srgbClr val="0000CC"/>
                </a:solidFill>
                <a:ea typeface="ＭＳ Ｐゴシック" pitchFamily="-109" charset="-128"/>
                <a:cs typeface="ＭＳ Ｐゴシック" pitchFamily="-109" charset="-128"/>
              </a:rPr>
              <a:t>for </a:t>
            </a:r>
            <a:r>
              <a:rPr lang="en-US" dirty="0">
                <a:solidFill>
                  <a:srgbClr val="0000CC"/>
                </a:solidFill>
                <a:ea typeface="ＭＳ Ｐゴシック" pitchFamily="-109" charset="-128"/>
                <a:cs typeface="ＭＳ Ｐゴシック" pitchFamily="-109" charset="-128"/>
              </a:rPr>
              <a:t>global or local area </a:t>
            </a:r>
            <a:r>
              <a:rPr lang="en-US" dirty="0" smtClean="0">
                <a:solidFill>
                  <a:srgbClr val="0000CC"/>
                </a:solidFill>
                <a:ea typeface="ＭＳ Ｐゴシック" pitchFamily="-109" charset="-128"/>
                <a:cs typeface="ＭＳ Ｐゴシック" pitchFamily="-109" charset="-128"/>
              </a:rPr>
              <a:t>problems</a:t>
            </a:r>
            <a:endParaRPr lang="en-US" sz="2400" dirty="0" smtClean="0">
              <a:solidFill>
                <a:srgbClr val="0000CC"/>
              </a:solidFill>
              <a:ea typeface="ＭＳ Ｐゴシック" pitchFamily="-109" charset="-128"/>
              <a:cs typeface="ＭＳ Ｐゴシック" pitchFamily="-109" charset="-128"/>
            </a:endParaRPr>
          </a:p>
          <a:p>
            <a:pPr lvl="1">
              <a:lnSpc>
                <a:spcPct val="80000"/>
              </a:lnSpc>
              <a:buFont typeface="Arial" pitchFamily="34" charset="0"/>
              <a:buChar char="•"/>
            </a:pPr>
            <a:r>
              <a:rPr lang="en-US" sz="2400" dirty="0" smtClean="0">
                <a:solidFill>
                  <a:srgbClr val="000000"/>
                </a:solidFill>
                <a:ea typeface="ＭＳ Ｐゴシック" pitchFamily="-109" charset="-128"/>
                <a:cs typeface="ＭＳ Ｐゴシック" pitchFamily="-109" charset="-128"/>
              </a:rPr>
              <a:t>Extensive testing and evaluation already performed</a:t>
            </a:r>
          </a:p>
          <a:p>
            <a:pPr lvl="1">
              <a:lnSpc>
                <a:spcPct val="80000"/>
              </a:lnSpc>
              <a:buFont typeface="Arial" pitchFamily="34" charset="0"/>
              <a:buChar char="•"/>
            </a:pPr>
            <a:r>
              <a:rPr lang="en-US" sz="2400" dirty="0" smtClean="0">
                <a:solidFill>
                  <a:srgbClr val="000000"/>
                </a:solidFill>
                <a:ea typeface="ＭＳ Ｐゴシック" pitchFamily="-109" charset="-128"/>
                <a:cs typeface="ＭＳ Ｐゴシック" pitchFamily="-109" charset="-128"/>
              </a:rPr>
              <a:t>Possible next generation model for U.S. Navy, candidate for ESPC.</a:t>
            </a:r>
          </a:p>
          <a:p>
            <a:pPr lvl="1">
              <a:lnSpc>
                <a:spcPct val="80000"/>
              </a:lnSpc>
              <a:buFont typeface="Arial" pitchFamily="34" charset="0"/>
              <a:buChar char="•"/>
            </a:pPr>
            <a:r>
              <a:rPr lang="en-US" sz="2400" dirty="0" smtClean="0">
                <a:solidFill>
                  <a:srgbClr val="000000"/>
                </a:solidFill>
                <a:ea typeface="ＭＳ Ｐゴシック" pitchFamily="-109" charset="-128"/>
                <a:cs typeface="ＭＳ Ｐゴシック" pitchFamily="-109" charset="-128"/>
              </a:rPr>
              <a:t>Prototype for Korea’s next-generation global model</a:t>
            </a:r>
          </a:p>
          <a:p>
            <a:pPr lvl="1">
              <a:lnSpc>
                <a:spcPct val="80000"/>
              </a:lnSpc>
              <a:buFont typeface="Arial" pitchFamily="34" charset="0"/>
              <a:buChar char="•"/>
            </a:pPr>
            <a:r>
              <a:rPr lang="en-US" sz="2400" dirty="0" smtClean="0">
                <a:solidFill>
                  <a:srgbClr val="000000"/>
                </a:solidFill>
                <a:ea typeface="ＭＳ Ｐゴシック" pitchFamily="-109" charset="-128"/>
                <a:cs typeface="ＭＳ Ｐゴシック" pitchFamily="-109" charset="-128"/>
              </a:rPr>
              <a:t>NUMA selected by Argonne National Lab as flagship application for </a:t>
            </a:r>
            <a:r>
              <a:rPr lang="en-US" sz="2400" dirty="0" err="1" smtClean="0">
                <a:solidFill>
                  <a:srgbClr val="000000"/>
                </a:solidFill>
                <a:ea typeface="ＭＳ Ｐゴシック" pitchFamily="-109" charset="-128"/>
                <a:cs typeface="ＭＳ Ｐゴシック" pitchFamily="-109" charset="-128"/>
              </a:rPr>
              <a:t>PETSc</a:t>
            </a:r>
            <a:r>
              <a:rPr lang="en-US" sz="2400" dirty="0" smtClean="0">
                <a:solidFill>
                  <a:srgbClr val="000000"/>
                </a:solidFill>
                <a:ea typeface="ＭＳ Ｐゴシック" pitchFamily="-109" charset="-128"/>
                <a:cs typeface="ＭＳ Ｐゴシック" pitchFamily="-109" charset="-128"/>
              </a:rPr>
              <a:t> (winner of prestigious DoE Lawrence Award).</a:t>
            </a:r>
            <a:endParaRPr lang="en-US" sz="2400" dirty="0">
              <a:solidFill>
                <a:srgbClr val="000000"/>
              </a:solidFill>
              <a:ea typeface="ＭＳ Ｐゴシック" pitchFamily="-109" charset="-128"/>
              <a:cs typeface="ＭＳ Ｐゴシック" pitchFamily="-109" charset="-128"/>
            </a:endParaRPr>
          </a:p>
          <a:p>
            <a:pPr marL="0" indent="0">
              <a:lnSpc>
                <a:spcPct val="80000"/>
              </a:lnSpc>
              <a:buNone/>
            </a:pPr>
            <a:r>
              <a:rPr lang="en-US" sz="2400" b="1" dirty="0">
                <a:solidFill>
                  <a:srgbClr val="C00000"/>
                </a:solidFill>
                <a:ea typeface="ＭＳ Ｐゴシック" pitchFamily="-109" charset="-128"/>
                <a:cs typeface="ＭＳ Ｐゴシック" pitchFamily="-109" charset="-128"/>
              </a:rPr>
              <a:t>Future </a:t>
            </a:r>
            <a:r>
              <a:rPr lang="en-US" sz="2400" b="1" dirty="0" smtClean="0">
                <a:solidFill>
                  <a:srgbClr val="C00000"/>
                </a:solidFill>
                <a:ea typeface="ＭＳ Ｐゴシック" pitchFamily="-109" charset="-128"/>
                <a:cs typeface="ＭＳ Ｐゴシック" pitchFamily="-109" charset="-128"/>
              </a:rPr>
              <a:t>Directions:</a:t>
            </a:r>
            <a:endParaRPr lang="en-US" sz="2400" b="1" dirty="0">
              <a:solidFill>
                <a:srgbClr val="C00000"/>
              </a:solidFill>
              <a:ea typeface="ＭＳ Ｐゴシック" pitchFamily="-109" charset="-128"/>
              <a:cs typeface="ＭＳ Ｐゴシック" pitchFamily="-109" charset="-128"/>
            </a:endParaRPr>
          </a:p>
          <a:p>
            <a:pPr lvl="1">
              <a:lnSpc>
                <a:spcPct val="80000"/>
              </a:lnSpc>
              <a:buFont typeface="Arial" pitchFamily="34" charset="0"/>
              <a:buChar char="•"/>
            </a:pPr>
            <a:r>
              <a:rPr lang="en-US" sz="2400" dirty="0" smtClean="0">
                <a:solidFill>
                  <a:srgbClr val="000000"/>
                </a:solidFill>
                <a:ea typeface="ＭＳ Ｐゴシック" pitchFamily="-109" charset="-128"/>
                <a:cs typeface="ＭＳ Ｐゴシック" pitchFamily="-109" charset="-128"/>
              </a:rPr>
              <a:t>Incorporation of full physics for global &amp; mesoscale (underway)</a:t>
            </a:r>
          </a:p>
          <a:p>
            <a:pPr lvl="1">
              <a:lnSpc>
                <a:spcPct val="80000"/>
              </a:lnSpc>
              <a:buFont typeface="Arial" pitchFamily="34" charset="0"/>
              <a:buChar char="•"/>
            </a:pPr>
            <a:r>
              <a:rPr lang="en-US" sz="2400" dirty="0" smtClean="0">
                <a:solidFill>
                  <a:srgbClr val="000000"/>
                </a:solidFill>
                <a:ea typeface="ＭＳ Ｐゴシック" pitchFamily="-109" charset="-128"/>
                <a:cs typeface="ＭＳ Ｐゴシック" pitchFamily="-109" charset="-128"/>
              </a:rPr>
              <a:t>Real case applications in 1QFY14, “routine” runs in 1QFY15</a:t>
            </a:r>
          </a:p>
          <a:p>
            <a:pPr lvl="1">
              <a:lnSpc>
                <a:spcPct val="80000"/>
              </a:lnSpc>
              <a:buFont typeface="Arial" pitchFamily="34" charset="0"/>
              <a:buChar char="•"/>
            </a:pPr>
            <a:r>
              <a:rPr lang="en-US" sz="2400" dirty="0" smtClean="0">
                <a:solidFill>
                  <a:srgbClr val="000000"/>
                </a:solidFill>
                <a:ea typeface="ＭＳ Ｐゴシック" pitchFamily="-109" charset="-128"/>
                <a:cs typeface="ＭＳ Ｐゴシック" pitchFamily="-109" charset="-128"/>
              </a:rPr>
              <a:t>Coupling to waves, ice, ocean</a:t>
            </a:r>
          </a:p>
          <a:p>
            <a:pPr lvl="1">
              <a:lnSpc>
                <a:spcPct val="80000"/>
              </a:lnSpc>
              <a:buFont typeface="Arial" pitchFamily="34" charset="0"/>
              <a:buChar char="•"/>
            </a:pPr>
            <a:r>
              <a:rPr lang="en-US" sz="2400" dirty="0" smtClean="0">
                <a:solidFill>
                  <a:srgbClr val="000000"/>
                </a:solidFill>
                <a:ea typeface="ＭＳ Ｐゴシック" pitchFamily="-109" charset="-128"/>
                <a:cs typeface="ＭＳ Ｐゴシック" pitchFamily="-109" charset="-128"/>
              </a:rPr>
              <a:t>DG, unstructured and adaptive mesh options</a:t>
            </a:r>
            <a:endParaRPr lang="en-US" sz="2000" dirty="0" smtClean="0">
              <a:solidFill>
                <a:srgbClr val="000000"/>
              </a:solidFill>
              <a:ea typeface="ＭＳ Ｐゴシック" pitchFamily="-109" charset="-128"/>
              <a:cs typeface="ＭＳ Ｐゴシック" pitchFamily="-109" charset="-128"/>
            </a:endParaRPr>
          </a:p>
          <a:p>
            <a:pPr lvl="1">
              <a:lnSpc>
                <a:spcPct val="80000"/>
              </a:lnSpc>
            </a:pPr>
            <a:endParaRPr lang="en-US" sz="2000" dirty="0" smtClean="0">
              <a:solidFill>
                <a:srgbClr val="000000"/>
              </a:solidFill>
              <a:ea typeface="ＭＳ Ｐゴシック" pitchFamily="-109" charset="-128"/>
              <a:cs typeface="ＭＳ Ｐゴシック" pitchFamily="-109" charset="-128"/>
            </a:endParaRPr>
          </a:p>
          <a:p>
            <a:pPr lvl="1">
              <a:lnSpc>
                <a:spcPct val="80000"/>
              </a:lnSpc>
            </a:pPr>
            <a:endParaRPr lang="en-US" sz="1600" dirty="0" smtClean="0">
              <a:solidFill>
                <a:srgbClr val="000000"/>
              </a:solidFill>
              <a:ea typeface="ＭＳ Ｐゴシック" pitchFamily="-109" charset="-128"/>
              <a:cs typeface="ＭＳ Ｐゴシック" pitchFamily="-109" charset="-128"/>
            </a:endParaRPr>
          </a:p>
          <a:p>
            <a:pPr lvl="1">
              <a:lnSpc>
                <a:spcPct val="80000"/>
              </a:lnSpc>
              <a:buNone/>
            </a:pPr>
            <a:endParaRPr lang="en-US" sz="1600" dirty="0" smtClean="0">
              <a:solidFill>
                <a:srgbClr val="000000"/>
              </a:solidFill>
              <a:ea typeface="ＭＳ Ｐゴシック" pitchFamily="-109" charset="-128"/>
              <a:cs typeface="ＭＳ Ｐゴシック" pitchFamily="-109" charset="-128"/>
            </a:endParaRPr>
          </a:p>
        </p:txBody>
      </p:sp>
      <p:sp>
        <p:nvSpPr>
          <p:cNvPr id="5" name="TextBox 4"/>
          <p:cNvSpPr txBox="1"/>
          <p:nvPr/>
        </p:nvSpPr>
        <p:spPr>
          <a:xfrm>
            <a:off x="-19282" y="47089"/>
            <a:ext cx="9163282" cy="646331"/>
          </a:xfrm>
          <a:prstGeom prst="rect">
            <a:avLst/>
          </a:prstGeom>
          <a:noFill/>
        </p:spPr>
        <p:txBody>
          <a:bodyPr wrap="square" rtlCol="0">
            <a:spAutoFit/>
          </a:bodyPr>
          <a:lstStyle/>
          <a:p>
            <a:pPr algn="ctr"/>
            <a:r>
              <a:rPr lang="en-US" sz="3600" b="1" dirty="0" smtClean="0">
                <a:solidFill>
                  <a:schemeClr val="bg1"/>
                </a:solidFill>
                <a:latin typeface="+mj-lt"/>
                <a:cs typeface="Arial" pitchFamily="34" charset="0"/>
              </a:rPr>
              <a:t>Summary and Future Directions</a:t>
            </a:r>
            <a:endParaRPr lang="en-US" sz="3600" b="1" dirty="0">
              <a:solidFill>
                <a:schemeClr val="bg1"/>
              </a:solidFill>
              <a:latin typeface="+mj-lt"/>
              <a:cs typeface="Arial" pitchFamily="34" charset="0"/>
            </a:endParaRPr>
          </a:p>
        </p:txBody>
      </p:sp>
    </p:spTree>
    <p:extLst>
      <p:ext uri="{BB962C8B-B14F-4D97-AF65-F5344CB8AC3E}">
        <p14:creationId xmlns:p14="http://schemas.microsoft.com/office/powerpoint/2010/main" val="363644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84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84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84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84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84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84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84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84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84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84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84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843">
                                            <p:txEl>
                                              <p:pRg st="12" end="1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84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4284</TotalTime>
  <Words>1628</Words>
  <Application>Microsoft Office PowerPoint</Application>
  <PresentationFormat>On-screen Show (4:3)</PresentationFormat>
  <Paragraphs>228</Paragraphs>
  <Slides>20</Slides>
  <Notes>16</Notes>
  <HiddenSlides>0</HiddenSlides>
  <MMClips>3</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Kopera and Giraldo JCP (2013)</vt:lpstr>
      <vt:lpstr>PowerPoint Presentation</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Naval Research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Gabersek, Dr. Sasa</dc:creator>
  <cp:lastModifiedBy>Doyle, Dr. James</cp:lastModifiedBy>
  <cp:revision>342</cp:revision>
  <cp:lastPrinted>2012-09-27T19:19:59Z</cp:lastPrinted>
  <dcterms:created xsi:type="dcterms:W3CDTF">2012-01-31T23:30:53Z</dcterms:created>
  <dcterms:modified xsi:type="dcterms:W3CDTF">2013-02-27T18:16:47Z</dcterms:modified>
</cp:coreProperties>
</file>